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10287000" cx="18288000"/>
  <p:notesSz cx="6858000" cy="9144000"/>
  <p:embeddedFontLst>
    <p:embeddedFont>
      <p:font typeface="Nunito Sans Black"/>
      <p:bold r:id="rId34"/>
      <p:boldItalic r:id="rId35"/>
    </p:embeddedFont>
    <p:embeddedFont>
      <p:font typeface="Open Sans Light"/>
      <p:regular r:id="rId36"/>
      <p:bold r:id="rId37"/>
      <p:italic r:id="rId38"/>
      <p:boldItalic r:id="rId39"/>
    </p:embeddedFont>
    <p:embeddedFont>
      <p:font typeface="Open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4" roundtripDataSignature="AMtx7mgwcQgFNnPT68WjJpqqp2umwWDH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regular.fntdata"/><Relationship Id="rId20" Type="http://schemas.openxmlformats.org/officeDocument/2006/relationships/slide" Target="slides/slide15.xml"/><Relationship Id="rId42" Type="http://schemas.openxmlformats.org/officeDocument/2006/relationships/font" Target="fonts/OpenSans-italic.fntdata"/><Relationship Id="rId41" Type="http://schemas.openxmlformats.org/officeDocument/2006/relationships/font" Target="fonts/OpenSans-bold.fntdata"/><Relationship Id="rId22" Type="http://schemas.openxmlformats.org/officeDocument/2006/relationships/slide" Target="slides/slide17.xml"/><Relationship Id="rId44" Type="http://customschemas.google.com/relationships/presentationmetadata" Target="metadata"/><Relationship Id="rId21" Type="http://schemas.openxmlformats.org/officeDocument/2006/relationships/slide" Target="slides/slide16.xml"/><Relationship Id="rId43" Type="http://schemas.openxmlformats.org/officeDocument/2006/relationships/font" Target="fonts/OpenSans-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NunitoSansBlack-boldItalic.fntdata"/><Relationship Id="rId12" Type="http://schemas.openxmlformats.org/officeDocument/2006/relationships/slide" Target="slides/slide7.xml"/><Relationship Id="rId34" Type="http://schemas.openxmlformats.org/officeDocument/2006/relationships/font" Target="fonts/NunitoSansBlack-bold.fntdata"/><Relationship Id="rId15" Type="http://schemas.openxmlformats.org/officeDocument/2006/relationships/slide" Target="slides/slide10.xml"/><Relationship Id="rId37" Type="http://schemas.openxmlformats.org/officeDocument/2006/relationships/font" Target="fonts/OpenSansLight-bold.fntdata"/><Relationship Id="rId14" Type="http://schemas.openxmlformats.org/officeDocument/2006/relationships/slide" Target="slides/slide9.xml"/><Relationship Id="rId36" Type="http://schemas.openxmlformats.org/officeDocument/2006/relationships/font" Target="fonts/OpenSansLight-regular.fntdata"/><Relationship Id="rId17" Type="http://schemas.openxmlformats.org/officeDocument/2006/relationships/slide" Target="slides/slide12.xml"/><Relationship Id="rId39" Type="http://schemas.openxmlformats.org/officeDocument/2006/relationships/font" Target="fonts/OpenSansLight-boldItalic.fntdata"/><Relationship Id="rId16" Type="http://schemas.openxmlformats.org/officeDocument/2006/relationships/slide" Target="slides/slide11.xml"/><Relationship Id="rId38" Type="http://schemas.openxmlformats.org/officeDocument/2006/relationships/font" Target="fonts/OpenSans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To read more on these different kinds of economic evaluation methods: </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Economic Impact: https://cece.vt.edu/projects/EconomicImpact101.html</a:t>
            </a:r>
            <a:endParaRPr/>
          </a:p>
          <a:p>
            <a:pPr indent="0" lvl="0" marL="0" rtl="0" algn="l">
              <a:spcBef>
                <a:spcPts val="0"/>
              </a:spcBef>
              <a:spcAft>
                <a:spcPts val="0"/>
              </a:spcAft>
              <a:buNone/>
            </a:pPr>
            <a:r>
              <a:rPr lang="en-US"/>
              <a:t>Cost-Benefit Analysis: https://online.hbs.edu/blog/post/cost-benefit-analysis</a:t>
            </a:r>
            <a:endParaRPr/>
          </a:p>
          <a:p>
            <a:pPr indent="0" lvl="0" marL="0" rtl="0" algn="l">
              <a:spcBef>
                <a:spcPts val="0"/>
              </a:spcBef>
              <a:spcAft>
                <a:spcPts val="0"/>
              </a:spcAft>
              <a:buNone/>
            </a:pPr>
            <a:r>
              <a:rPr lang="en-US"/>
              <a:t>SROI: https://www.investopedia.com/ask/answers/070314/what-factors-go-calculating-social-return-investment-sroi.asp</a:t>
            </a:r>
            <a:endParaRPr/>
          </a:p>
          <a:p>
            <a:pPr indent="0" lvl="0" marL="0" rtl="0" algn="l">
              <a:spcBef>
                <a:spcPts val="0"/>
              </a:spcBef>
              <a:spcAft>
                <a:spcPts val="0"/>
              </a:spcAft>
              <a:buNone/>
            </a:pPr>
            <a:r>
              <a:rPr lang="en-US"/>
              <a:t>SROI: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52" name="Google Shape;35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This slide includes data from Salt Lake City. If you want to personalize it, input your city into this website (</a:t>
            </a:r>
            <a:r>
              <a:rPr b="1" lang="en-US" sz="1200">
                <a:solidFill>
                  <a:srgbClr val="FFFFFF"/>
                </a:solidFill>
                <a:latin typeface="Open Sans"/>
                <a:ea typeface="Open Sans"/>
                <a:cs typeface="Open Sans"/>
                <a:sym typeface="Open Sans"/>
              </a:rPr>
              <a:t>https://www.nrpa.org/publications-research/research-papers/the-health-benefits-of-parks-and-their-economic-impacts/2023-npra-the-health-benefits-of-parks/)</a:t>
            </a:r>
            <a:r>
              <a:rPr lang="en-US"/>
              <a:t>, screenshot the results, and include them in this slide.</a:t>
            </a:r>
            <a:endParaRPr/>
          </a:p>
          <a:p>
            <a:pPr indent="0" lvl="0" marL="0" rtl="0" algn="l">
              <a:spcBef>
                <a:spcPts val="0"/>
              </a:spcBef>
              <a:spcAft>
                <a:spcPts val="0"/>
              </a:spcAft>
              <a:buNone/>
            </a:pPr>
            <a:r>
              <a:t/>
            </a:r>
            <a:endParaRPr/>
          </a:p>
        </p:txBody>
      </p:sp>
      <p:sp>
        <p:nvSpPr>
          <p:cNvPr id="438" name="Google Shape;43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Add information on your department or city’s vision and mission here.</a:t>
            </a:r>
            <a:endParaRPr/>
          </a:p>
        </p:txBody>
      </p:sp>
      <p:sp>
        <p:nvSpPr>
          <p:cNvPr id="481" name="Google Shape;48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This is one of several slides where you can add information on your community’s health. </a:t>
            </a:r>
            <a:endParaRPr b="0"/>
          </a:p>
          <a:p>
            <a:pPr indent="0" lvl="0" marL="0" rtl="0" algn="l">
              <a:spcBef>
                <a:spcPts val="0"/>
              </a:spcBef>
              <a:spcAft>
                <a:spcPts val="0"/>
              </a:spcAft>
              <a:buNone/>
            </a:pPr>
            <a:r>
              <a:t/>
            </a:r>
            <a:endParaRPr b="0"/>
          </a:p>
          <a:p>
            <a:pPr indent="0" lvl="0" marL="0" rtl="0" algn="l">
              <a:spcBef>
                <a:spcPts val="0"/>
              </a:spcBef>
              <a:spcAft>
                <a:spcPts val="0"/>
              </a:spcAft>
              <a:buNone/>
            </a:pPr>
            <a:r>
              <a:rPr b="0" lang="en-US"/>
              <a:t>You may want to highlight health problems in your community that you are helping to address, such as diabetes. You could also choose to highlight ways that your community is healthy! </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en-US"/>
              <a:t>You can use the Dept of Health and Human Services </a:t>
            </a:r>
            <a:r>
              <a:rPr b="1" lang="en-US"/>
              <a:t>Community Snapshot Report </a:t>
            </a:r>
            <a:r>
              <a:rPr b="0" lang="en-US"/>
              <a:t>to find health statistics for your County or Small Area. </a:t>
            </a:r>
            <a:endParaRPr/>
          </a:p>
          <a:p>
            <a:pPr indent="0" lvl="0" marL="0" rtl="0" algn="l">
              <a:spcBef>
                <a:spcPts val="0"/>
              </a:spcBef>
              <a:spcAft>
                <a:spcPts val="0"/>
              </a:spcAft>
              <a:buNone/>
            </a:pPr>
            <a:r>
              <a:rPr b="0" lang="en-US"/>
              <a:t>https://ibis.health.utah.gov/ibisph-view/community/snapshot/Builder.html</a:t>
            </a:r>
            <a:endParaRPr/>
          </a:p>
          <a:p>
            <a:pPr indent="-228600" lvl="0" marL="228600" rtl="0" algn="l">
              <a:spcBef>
                <a:spcPts val="0"/>
              </a:spcBef>
              <a:spcAft>
                <a:spcPts val="0"/>
              </a:spcAft>
              <a:buClr>
                <a:schemeClr val="dk1"/>
              </a:buClr>
              <a:buSzPts val="1200"/>
              <a:buFont typeface="Play"/>
              <a:buAutoNum type="arabicPeriod"/>
            </a:pPr>
            <a:r>
              <a:rPr b="0" lang="en-US"/>
              <a:t>Select your community</a:t>
            </a:r>
            <a:endParaRPr/>
          </a:p>
          <a:p>
            <a:pPr indent="-228600" lvl="0" marL="228600" rtl="0" algn="l">
              <a:spcBef>
                <a:spcPts val="0"/>
              </a:spcBef>
              <a:spcAft>
                <a:spcPts val="0"/>
              </a:spcAft>
              <a:buClr>
                <a:schemeClr val="dk1"/>
              </a:buClr>
              <a:buSzPts val="1200"/>
              <a:buFont typeface="Play"/>
              <a:buAutoNum type="arabicPeriod"/>
            </a:pPr>
            <a:r>
              <a:rPr b="0" lang="en-US"/>
              <a:t>Select your health indicators (you can choose to pull all indicators, or you can select a general category like Chronic Diseases)</a:t>
            </a:r>
            <a:endParaRPr/>
          </a:p>
          <a:p>
            <a:pPr indent="-228600" lvl="0" marL="228600" rtl="0" algn="l">
              <a:spcBef>
                <a:spcPts val="0"/>
              </a:spcBef>
              <a:spcAft>
                <a:spcPts val="0"/>
              </a:spcAft>
              <a:buClr>
                <a:schemeClr val="dk1"/>
              </a:buClr>
              <a:buSzPts val="1200"/>
              <a:buFont typeface="Play"/>
              <a:buAutoNum type="arabicPeriod"/>
            </a:pPr>
            <a:r>
              <a:rPr b="0" lang="en-US"/>
              <a:t>Select additional information for your report</a:t>
            </a:r>
            <a:endParaRPr/>
          </a:p>
          <a:p>
            <a:pPr indent="-228600" lvl="0" marL="228600" rtl="0" algn="l">
              <a:spcBef>
                <a:spcPts val="0"/>
              </a:spcBef>
              <a:spcAft>
                <a:spcPts val="0"/>
              </a:spcAft>
              <a:buClr>
                <a:schemeClr val="dk1"/>
              </a:buClr>
              <a:buSzPts val="1200"/>
              <a:buFont typeface="Play"/>
              <a:buAutoNum type="arabicPeriod"/>
            </a:pPr>
            <a:r>
              <a:rPr b="0" lang="en-US"/>
              <a:t>Submit the webpage, and you’ll have your report!</a:t>
            </a:r>
            <a:endParaRPr/>
          </a:p>
          <a:p>
            <a:pPr indent="0" lvl="0" marL="0" rtl="0" algn="l">
              <a:spcBef>
                <a:spcPts val="0"/>
              </a:spcBef>
              <a:spcAft>
                <a:spcPts val="0"/>
              </a:spcAft>
              <a:buNone/>
            </a:pPr>
            <a:r>
              <a:t/>
            </a:r>
            <a:endParaRPr/>
          </a:p>
        </p:txBody>
      </p:sp>
      <p:sp>
        <p:nvSpPr>
          <p:cNvPr id="499" name="Google Shape;49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This is one of several slides where you can add information on your community’s health. </a:t>
            </a:r>
            <a:endParaRPr b="0"/>
          </a:p>
          <a:p>
            <a:pPr indent="0" lvl="0" marL="0" rtl="0" algn="l">
              <a:spcBef>
                <a:spcPts val="0"/>
              </a:spcBef>
              <a:spcAft>
                <a:spcPts val="0"/>
              </a:spcAft>
              <a:buNone/>
            </a:pPr>
            <a:r>
              <a:t/>
            </a:r>
            <a:endParaRPr b="0"/>
          </a:p>
          <a:p>
            <a:pPr indent="0" lvl="0" marL="0" rtl="0" algn="l">
              <a:spcBef>
                <a:spcPts val="0"/>
              </a:spcBef>
              <a:spcAft>
                <a:spcPts val="0"/>
              </a:spcAft>
              <a:buNone/>
            </a:pPr>
            <a:r>
              <a:rPr b="0" lang="en-US"/>
              <a:t>You may want to highlight health problems in your community that you are helping to address, such as diabetes. You could also choose to highlight ways that your community is healthy! </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en-US"/>
              <a:t>You can use the Dept of Health and Human Services </a:t>
            </a:r>
            <a:r>
              <a:rPr b="1" lang="en-US"/>
              <a:t>Community Snapshot Report </a:t>
            </a:r>
            <a:r>
              <a:rPr b="0" lang="en-US"/>
              <a:t>to find health statistics for your County or Small Area. </a:t>
            </a:r>
            <a:endParaRPr/>
          </a:p>
          <a:p>
            <a:pPr indent="0" lvl="0" marL="0" rtl="0" algn="l">
              <a:spcBef>
                <a:spcPts val="0"/>
              </a:spcBef>
              <a:spcAft>
                <a:spcPts val="0"/>
              </a:spcAft>
              <a:buNone/>
            </a:pPr>
            <a:r>
              <a:rPr b="0" lang="en-US"/>
              <a:t>https://ibis.health.utah.gov/ibisph-view/community/snapshot/Builder.html</a:t>
            </a:r>
            <a:endParaRPr/>
          </a:p>
          <a:p>
            <a:pPr indent="-228600" lvl="0" marL="228600" rtl="0" algn="l">
              <a:spcBef>
                <a:spcPts val="0"/>
              </a:spcBef>
              <a:spcAft>
                <a:spcPts val="0"/>
              </a:spcAft>
              <a:buClr>
                <a:schemeClr val="dk1"/>
              </a:buClr>
              <a:buSzPts val="1200"/>
              <a:buFont typeface="Play"/>
              <a:buAutoNum type="arabicPeriod"/>
            </a:pPr>
            <a:r>
              <a:rPr b="0" lang="en-US"/>
              <a:t>Select your community</a:t>
            </a:r>
            <a:endParaRPr/>
          </a:p>
          <a:p>
            <a:pPr indent="-228600" lvl="0" marL="228600" rtl="0" algn="l">
              <a:spcBef>
                <a:spcPts val="0"/>
              </a:spcBef>
              <a:spcAft>
                <a:spcPts val="0"/>
              </a:spcAft>
              <a:buClr>
                <a:schemeClr val="dk1"/>
              </a:buClr>
              <a:buSzPts val="1200"/>
              <a:buFont typeface="Play"/>
              <a:buAutoNum type="arabicPeriod"/>
            </a:pPr>
            <a:r>
              <a:rPr b="0" lang="en-US"/>
              <a:t>Select your health indicators (you can choose to pull all indicators, or you can select a general category like Chronic Diseases)</a:t>
            </a:r>
            <a:endParaRPr/>
          </a:p>
          <a:p>
            <a:pPr indent="-228600" lvl="0" marL="228600" rtl="0" algn="l">
              <a:spcBef>
                <a:spcPts val="0"/>
              </a:spcBef>
              <a:spcAft>
                <a:spcPts val="0"/>
              </a:spcAft>
              <a:buClr>
                <a:schemeClr val="dk1"/>
              </a:buClr>
              <a:buSzPts val="1200"/>
              <a:buFont typeface="Play"/>
              <a:buAutoNum type="arabicPeriod"/>
            </a:pPr>
            <a:r>
              <a:rPr b="0" lang="en-US"/>
              <a:t>Select additional information for your report</a:t>
            </a:r>
            <a:endParaRPr/>
          </a:p>
          <a:p>
            <a:pPr indent="-228600" lvl="0" marL="228600" rtl="0" algn="l">
              <a:spcBef>
                <a:spcPts val="0"/>
              </a:spcBef>
              <a:spcAft>
                <a:spcPts val="0"/>
              </a:spcAft>
              <a:buClr>
                <a:schemeClr val="dk1"/>
              </a:buClr>
              <a:buSzPts val="1200"/>
              <a:buFont typeface="Play"/>
              <a:buAutoNum type="arabicPeriod"/>
            </a:pPr>
            <a:r>
              <a:rPr b="0" lang="en-US"/>
              <a:t>Submit the webpage, and you’ll have your report!</a:t>
            </a:r>
            <a:endParaRPr/>
          </a:p>
          <a:p>
            <a:pPr indent="0" lvl="0" marL="0" rtl="0" algn="l">
              <a:spcBef>
                <a:spcPts val="0"/>
              </a:spcBef>
              <a:spcAft>
                <a:spcPts val="0"/>
              </a:spcAft>
              <a:buNone/>
            </a:pPr>
            <a:r>
              <a:t/>
            </a:r>
            <a:endParaRPr/>
          </a:p>
        </p:txBody>
      </p:sp>
      <p:sp>
        <p:nvSpPr>
          <p:cNvPr id="520" name="Google Shape;52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This is one of several slides where you can add information on your community’s health. </a:t>
            </a:r>
            <a:endParaRPr b="0"/>
          </a:p>
          <a:p>
            <a:pPr indent="0" lvl="0" marL="0" rtl="0" algn="l">
              <a:spcBef>
                <a:spcPts val="0"/>
              </a:spcBef>
              <a:spcAft>
                <a:spcPts val="0"/>
              </a:spcAft>
              <a:buNone/>
            </a:pPr>
            <a:r>
              <a:t/>
            </a:r>
            <a:endParaRPr b="0"/>
          </a:p>
          <a:p>
            <a:pPr indent="0" lvl="0" marL="0" rtl="0" algn="l">
              <a:spcBef>
                <a:spcPts val="0"/>
              </a:spcBef>
              <a:spcAft>
                <a:spcPts val="0"/>
              </a:spcAft>
              <a:buNone/>
            </a:pPr>
            <a:r>
              <a:rPr b="0" lang="en-US"/>
              <a:t>You may want to highlight health problems in your community that you are helping to address, such as diabetes. You could also choose to highlight ways that your community is healthy! </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en-US"/>
              <a:t>You can use the Dept of Health and Human Services </a:t>
            </a:r>
            <a:r>
              <a:rPr b="1" lang="en-US"/>
              <a:t>Community Snapshot Report </a:t>
            </a:r>
            <a:r>
              <a:rPr b="0" lang="en-US"/>
              <a:t>to find health statistics for your County or Small Area. </a:t>
            </a:r>
            <a:endParaRPr/>
          </a:p>
          <a:p>
            <a:pPr indent="0" lvl="0" marL="0" rtl="0" algn="l">
              <a:spcBef>
                <a:spcPts val="0"/>
              </a:spcBef>
              <a:spcAft>
                <a:spcPts val="0"/>
              </a:spcAft>
              <a:buNone/>
            </a:pPr>
            <a:r>
              <a:rPr b="0" lang="en-US"/>
              <a:t>https://ibis.health.utah.gov/ibisph-view/community/snapshot/Builder.html</a:t>
            </a:r>
            <a:endParaRPr/>
          </a:p>
          <a:p>
            <a:pPr indent="-228600" lvl="0" marL="228600" rtl="0" algn="l">
              <a:spcBef>
                <a:spcPts val="0"/>
              </a:spcBef>
              <a:spcAft>
                <a:spcPts val="0"/>
              </a:spcAft>
              <a:buClr>
                <a:schemeClr val="dk1"/>
              </a:buClr>
              <a:buSzPts val="1200"/>
              <a:buFont typeface="Play"/>
              <a:buAutoNum type="arabicPeriod"/>
            </a:pPr>
            <a:r>
              <a:rPr b="0" lang="en-US"/>
              <a:t>Select your community</a:t>
            </a:r>
            <a:endParaRPr/>
          </a:p>
          <a:p>
            <a:pPr indent="-228600" lvl="0" marL="228600" rtl="0" algn="l">
              <a:spcBef>
                <a:spcPts val="0"/>
              </a:spcBef>
              <a:spcAft>
                <a:spcPts val="0"/>
              </a:spcAft>
              <a:buClr>
                <a:schemeClr val="dk1"/>
              </a:buClr>
              <a:buSzPts val="1200"/>
              <a:buFont typeface="Play"/>
              <a:buAutoNum type="arabicPeriod"/>
            </a:pPr>
            <a:r>
              <a:rPr b="0" lang="en-US"/>
              <a:t>Select your health indicators (you can choose to pull all indicators, or you can select a general category like Chronic Diseases)</a:t>
            </a:r>
            <a:endParaRPr/>
          </a:p>
          <a:p>
            <a:pPr indent="-228600" lvl="0" marL="228600" rtl="0" algn="l">
              <a:spcBef>
                <a:spcPts val="0"/>
              </a:spcBef>
              <a:spcAft>
                <a:spcPts val="0"/>
              </a:spcAft>
              <a:buClr>
                <a:schemeClr val="dk1"/>
              </a:buClr>
              <a:buSzPts val="1200"/>
              <a:buFont typeface="Play"/>
              <a:buAutoNum type="arabicPeriod"/>
            </a:pPr>
            <a:r>
              <a:rPr b="0" lang="en-US"/>
              <a:t>Select additional information for your report</a:t>
            </a:r>
            <a:endParaRPr/>
          </a:p>
          <a:p>
            <a:pPr indent="-228600" lvl="0" marL="228600" rtl="0" algn="l">
              <a:spcBef>
                <a:spcPts val="0"/>
              </a:spcBef>
              <a:spcAft>
                <a:spcPts val="0"/>
              </a:spcAft>
              <a:buClr>
                <a:schemeClr val="dk1"/>
              </a:buClr>
              <a:buSzPts val="1200"/>
              <a:buFont typeface="Play"/>
              <a:buAutoNum type="arabicPeriod"/>
            </a:pPr>
            <a:r>
              <a:rPr b="0" lang="en-US"/>
              <a:t>Submit the webpage, and you’ll have your report!</a:t>
            </a:r>
            <a:endParaRPr/>
          </a:p>
          <a:p>
            <a:pPr indent="0" lvl="0" marL="0" rtl="0" algn="l">
              <a:spcBef>
                <a:spcPts val="0"/>
              </a:spcBef>
              <a:spcAft>
                <a:spcPts val="0"/>
              </a:spcAft>
              <a:buNone/>
            </a:pPr>
            <a:r>
              <a:t/>
            </a:r>
            <a:endParaRPr/>
          </a:p>
        </p:txBody>
      </p:sp>
      <p:sp>
        <p:nvSpPr>
          <p:cNvPr id="539" name="Google Shape;53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Add information on the types of programs, facilities, and spaces you provide that help promote health in your community</a:t>
            </a:r>
            <a:r>
              <a:rPr lang="en-US"/>
              <a:t>. </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Add your own pictures if desired.</a:t>
            </a:r>
            <a:endParaRPr/>
          </a:p>
          <a:p>
            <a:pPr indent="0" lvl="0" marL="0" rtl="0" algn="l">
              <a:spcBef>
                <a:spcPts val="0"/>
              </a:spcBef>
              <a:spcAft>
                <a:spcPts val="0"/>
              </a:spcAft>
              <a:buNone/>
            </a:pPr>
            <a:r>
              <a:t/>
            </a:r>
            <a:endParaRPr/>
          </a:p>
        </p:txBody>
      </p:sp>
      <p:sp>
        <p:nvSpPr>
          <p:cNvPr id="559" name="Google Shape;55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Add information on user days for your facilities (if you have facilities).</a:t>
            </a:r>
            <a:endParaRPr/>
          </a:p>
          <a:p>
            <a:pPr indent="0" lvl="0" marL="0" rtl="0" algn="l">
              <a:spcBef>
                <a:spcPts val="0"/>
              </a:spcBef>
              <a:spcAft>
                <a:spcPts val="0"/>
              </a:spcAft>
              <a:buNone/>
            </a:pPr>
            <a:r>
              <a:t/>
            </a:r>
            <a:endParaRPr/>
          </a:p>
        </p:txBody>
      </p:sp>
      <p:sp>
        <p:nvSpPr>
          <p:cNvPr id="581" name="Google Shape;58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Add information on some of the populations you focus on serving.</a:t>
            </a:r>
            <a:endParaRPr/>
          </a:p>
          <a:p>
            <a:pPr indent="0" lvl="0" marL="0" rtl="0" algn="l">
              <a:spcBef>
                <a:spcPts val="0"/>
              </a:spcBef>
              <a:spcAft>
                <a:spcPts val="0"/>
              </a:spcAft>
              <a:buNone/>
            </a:pPr>
            <a:r>
              <a:t/>
            </a:r>
            <a:endParaRPr/>
          </a:p>
        </p:txBody>
      </p:sp>
      <p:sp>
        <p:nvSpPr>
          <p:cNvPr id="600" name="Google Shape;60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This is a place to highlight some of your participants and the ways they engage with parks and recreation. </a:t>
            </a:r>
            <a:endParaRPr/>
          </a:p>
          <a:p>
            <a:pPr indent="0" lvl="0" marL="0" rtl="0" algn="l">
              <a:spcBef>
                <a:spcPts val="0"/>
              </a:spcBef>
              <a:spcAft>
                <a:spcPts val="0"/>
              </a:spcAft>
              <a:buNone/>
            </a:pPr>
            <a:r>
              <a:t/>
            </a:r>
            <a:endParaRPr b="1"/>
          </a:p>
          <a:p>
            <a:pPr indent="0" lvl="0" marL="0" rtl="0" algn="l">
              <a:spcBef>
                <a:spcPts val="0"/>
              </a:spcBef>
              <a:spcAft>
                <a:spcPts val="0"/>
              </a:spcAft>
              <a:buNone/>
            </a:pPr>
            <a:r>
              <a:rPr b="0" lang="en-US"/>
              <a:t>Before you include their name or a picture, confirm with them that they are okay being included. </a:t>
            </a:r>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a:p>
        </p:txBody>
      </p:sp>
      <p:sp>
        <p:nvSpPr>
          <p:cNvPr id="623" name="Google Shape;62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Insert a quote from one of your participants illustrating the value of their parks and recreation experiences! </a:t>
            </a:r>
            <a:endParaRPr/>
          </a:p>
          <a:p>
            <a:pPr indent="0" lvl="0" marL="0" rtl="0" algn="l">
              <a:spcBef>
                <a:spcPts val="0"/>
              </a:spcBef>
              <a:spcAft>
                <a:spcPts val="0"/>
              </a:spcAft>
              <a:buNone/>
            </a:pPr>
            <a:r>
              <a:t/>
            </a:r>
            <a:endParaRPr b="1"/>
          </a:p>
          <a:p>
            <a:pPr indent="0" lvl="0" marL="0" rtl="0" algn="l">
              <a:spcBef>
                <a:spcPts val="0"/>
              </a:spcBef>
              <a:spcAft>
                <a:spcPts val="0"/>
              </a:spcAft>
              <a:buNone/>
            </a:pPr>
            <a:r>
              <a:rPr b="0" lang="en-US"/>
              <a:t>If you are not sure whether the person is comfortable with you listing their name, delete the name 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can copy this slide if you want to include more than one quote. You can also move it to a different part of the presentation.</a:t>
            </a:r>
            <a:endParaRPr/>
          </a:p>
        </p:txBody>
      </p:sp>
      <p:sp>
        <p:nvSpPr>
          <p:cNvPr id="655" name="Google Shape;65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Add any contact information you want to share.</a:t>
            </a:r>
            <a:endParaRPr/>
          </a:p>
          <a:p>
            <a:pPr indent="0" lvl="0" marL="0" rtl="0" algn="l">
              <a:spcBef>
                <a:spcPts val="0"/>
              </a:spcBef>
              <a:spcAft>
                <a:spcPts val="0"/>
              </a:spcAft>
              <a:buNone/>
            </a:pPr>
            <a:r>
              <a:t/>
            </a:r>
            <a:endParaRPr b="1"/>
          </a:p>
          <a:p>
            <a:pPr indent="0" lvl="0" marL="0" rtl="0" algn="l">
              <a:spcBef>
                <a:spcPts val="0"/>
              </a:spcBef>
              <a:spcAft>
                <a:spcPts val="0"/>
              </a:spcAft>
              <a:buNone/>
            </a:pPr>
            <a:r>
              <a:rPr b="0" lang="en-US"/>
              <a:t>Delete any contact information you do </a:t>
            </a:r>
            <a:r>
              <a:rPr b="0" i="1" lang="en-US"/>
              <a:t>not </a:t>
            </a:r>
            <a:r>
              <a:rPr b="0" i="0" lang="en-US"/>
              <a:t>want to include.</a:t>
            </a:r>
            <a:endParaRPr b="0"/>
          </a:p>
          <a:p>
            <a:pPr indent="0" lvl="0" marL="0" rtl="0" algn="l">
              <a:spcBef>
                <a:spcPts val="0"/>
              </a:spcBef>
              <a:spcAft>
                <a:spcPts val="0"/>
              </a:spcAft>
              <a:buNone/>
            </a:pPr>
            <a:r>
              <a:t/>
            </a:r>
            <a:endParaRPr/>
          </a:p>
        </p:txBody>
      </p:sp>
      <p:sp>
        <p:nvSpPr>
          <p:cNvPr id="672" name="Google Shape;67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3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3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3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3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3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8"/>
          <p:cNvSpPr/>
          <p:nvPr>
            <p:ph idx="2" type="pic"/>
          </p:nvPr>
        </p:nvSpPr>
        <p:spPr>
          <a:xfrm>
            <a:off x="1792288" y="612775"/>
            <a:ext cx="5486400" cy="4114800"/>
          </a:xfrm>
          <a:prstGeom prst="rect">
            <a:avLst/>
          </a:prstGeom>
          <a:noFill/>
          <a:ln>
            <a:noFill/>
          </a:ln>
        </p:spPr>
      </p:sp>
      <p:sp>
        <p:nvSpPr>
          <p:cNvPr id="68" name="Google Shape;68;p3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0.png"/><Relationship Id="rId10"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16.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32.png"/><Relationship Id="rId10" Type="http://schemas.openxmlformats.org/officeDocument/2006/relationships/image" Target="../media/image6.png"/><Relationship Id="rId9" Type="http://schemas.openxmlformats.org/officeDocument/2006/relationships/image" Target="../media/image48.jpg"/><Relationship Id="rId5" Type="http://schemas.openxmlformats.org/officeDocument/2006/relationships/image" Target="../media/image28.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28.png"/><Relationship Id="rId9" Type="http://schemas.openxmlformats.org/officeDocument/2006/relationships/image" Target="../media/image53.jpg"/><Relationship Id="rId5" Type="http://schemas.openxmlformats.org/officeDocument/2006/relationships/image" Target="../media/image40.png"/><Relationship Id="rId6" Type="http://schemas.openxmlformats.org/officeDocument/2006/relationships/image" Target="../media/image36.png"/><Relationship Id="rId7" Type="http://schemas.openxmlformats.org/officeDocument/2006/relationships/image" Target="../media/image16.png"/><Relationship Id="rId8"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2.png"/></Relationships>
</file>

<file path=ppt/slides/_rels/slide14.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51.png"/><Relationship Id="rId13" Type="http://schemas.openxmlformats.org/officeDocument/2006/relationships/image" Target="../media/image63.png"/><Relationship Id="rId12"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56.png"/><Relationship Id="rId5" Type="http://schemas.openxmlformats.org/officeDocument/2006/relationships/image" Target="../media/image40.png"/><Relationship Id="rId6" Type="http://schemas.openxmlformats.org/officeDocument/2006/relationships/image" Target="../media/image6.png"/><Relationship Id="rId7" Type="http://schemas.openxmlformats.org/officeDocument/2006/relationships/image" Target="../media/image36.png"/><Relationship Id="rId8" Type="http://schemas.openxmlformats.org/officeDocument/2006/relationships/image" Target="../media/image5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36.png"/></Relationships>
</file>

<file path=ppt/slides/_rels/slide16.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16.png"/><Relationship Id="rId8" Type="http://schemas.openxmlformats.org/officeDocument/2006/relationships/image" Target="../media/image12.png"/></Relationships>
</file>

<file path=ppt/slides/_rels/slide17.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16.png"/><Relationship Id="rId8" Type="http://schemas.openxmlformats.org/officeDocument/2006/relationships/image" Target="../media/image12.png"/></Relationships>
</file>

<file path=ppt/slides/_rels/slide18.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1.jpg"/><Relationship Id="rId4" Type="http://schemas.openxmlformats.org/officeDocument/2006/relationships/image" Target="../media/image54.jpg"/><Relationship Id="rId9" Type="http://schemas.openxmlformats.org/officeDocument/2006/relationships/image" Target="../media/image16.png"/><Relationship Id="rId5" Type="http://schemas.openxmlformats.org/officeDocument/2006/relationships/image" Target="../media/image90.png"/><Relationship Id="rId6" Type="http://schemas.openxmlformats.org/officeDocument/2006/relationships/image" Target="../media/image84.png"/><Relationship Id="rId7" Type="http://schemas.openxmlformats.org/officeDocument/2006/relationships/image" Target="../media/image32.png"/><Relationship Id="rId8"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2.jpg"/><Relationship Id="rId4" Type="http://schemas.openxmlformats.org/officeDocument/2006/relationships/image" Target="../media/image26.png"/><Relationship Id="rId5" Type="http://schemas.openxmlformats.org/officeDocument/2006/relationships/image" Target="../media/image32.png"/><Relationship Id="rId6" Type="http://schemas.openxmlformats.org/officeDocument/2006/relationships/image" Target="../media/image62.png"/><Relationship Id="rId7" Type="http://schemas.openxmlformats.org/officeDocument/2006/relationships/image" Target="../media/image16.png"/><Relationship Id="rId8"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0.png"/><Relationship Id="rId10"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16.png"/><Relationship Id="rId8" Type="http://schemas.openxmlformats.org/officeDocument/2006/relationships/image" Target="../media/image12.png"/></Relationships>
</file>

<file path=ppt/slides/_rels/slide20.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8.png"/><Relationship Id="rId4" Type="http://schemas.openxmlformats.org/officeDocument/2006/relationships/image" Target="../media/image13.png"/><Relationship Id="rId9" Type="http://schemas.openxmlformats.org/officeDocument/2006/relationships/image" Target="../media/image16.png"/><Relationship Id="rId5" Type="http://schemas.openxmlformats.org/officeDocument/2006/relationships/image" Target="../media/image68.png"/><Relationship Id="rId6" Type="http://schemas.openxmlformats.org/officeDocument/2006/relationships/image" Target="../media/image12.png"/><Relationship Id="rId7" Type="http://schemas.openxmlformats.org/officeDocument/2006/relationships/image" Target="../media/image32.png"/><Relationship Id="rId8"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8.jpg"/><Relationship Id="rId4" Type="http://schemas.openxmlformats.org/officeDocument/2006/relationships/image" Target="../media/image90.png"/><Relationship Id="rId9" Type="http://schemas.openxmlformats.org/officeDocument/2006/relationships/image" Target="../media/image6.png"/><Relationship Id="rId5" Type="http://schemas.openxmlformats.org/officeDocument/2006/relationships/image" Target="../media/image62.png"/><Relationship Id="rId6" Type="http://schemas.openxmlformats.org/officeDocument/2006/relationships/image" Target="../media/image36.png"/><Relationship Id="rId7" Type="http://schemas.openxmlformats.org/officeDocument/2006/relationships/image" Target="../media/image23.png"/><Relationship Id="rId8"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3.jp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82.jpg"/><Relationship Id="rId8" Type="http://schemas.openxmlformats.org/officeDocument/2006/relationships/image" Target="../media/image9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80.png"/><Relationship Id="rId6" Type="http://schemas.openxmlformats.org/officeDocument/2006/relationships/image" Target="../media/image88.jpg"/><Relationship Id="rId7" Type="http://schemas.openxmlformats.org/officeDocument/2006/relationships/image" Target="../media/image87.jpg"/></Relationships>
</file>

<file path=ppt/slides/_rels/slide24.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36.png"/><Relationship Id="rId13" Type="http://schemas.openxmlformats.org/officeDocument/2006/relationships/image" Target="../media/image6.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9.jpg"/><Relationship Id="rId4" Type="http://schemas.openxmlformats.org/officeDocument/2006/relationships/image" Target="../media/image28.png"/><Relationship Id="rId9" Type="http://schemas.openxmlformats.org/officeDocument/2006/relationships/image" Target="../media/image40.png"/><Relationship Id="rId5" Type="http://schemas.openxmlformats.org/officeDocument/2006/relationships/image" Target="../media/image91.jpg"/><Relationship Id="rId6" Type="http://schemas.openxmlformats.org/officeDocument/2006/relationships/image" Target="../media/image92.jpg"/><Relationship Id="rId7" Type="http://schemas.openxmlformats.org/officeDocument/2006/relationships/image" Target="../media/image85.png"/><Relationship Id="rId8" Type="http://schemas.openxmlformats.org/officeDocument/2006/relationships/image" Target="../media/image90.png"/></Relationships>
</file>

<file path=ppt/slides/_rels/slide25.xml.rels><?xml version="1.0" encoding="UTF-8" standalone="yes"?><Relationships xmlns="http://schemas.openxmlformats.org/package/2006/relationships"><Relationship Id="rId11" Type="http://schemas.openxmlformats.org/officeDocument/2006/relationships/image" Target="../media/image95.png"/><Relationship Id="rId10" Type="http://schemas.openxmlformats.org/officeDocument/2006/relationships/image" Target="../media/image9.png"/><Relationship Id="rId13" Type="http://schemas.openxmlformats.org/officeDocument/2006/relationships/image" Target="../media/image7.png"/><Relationship Id="rId12" Type="http://schemas.openxmlformats.org/officeDocument/2006/relationships/image" Target="../media/image94.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0.jpg"/><Relationship Id="rId4" Type="http://schemas.openxmlformats.org/officeDocument/2006/relationships/image" Target="../media/image98.jpg"/><Relationship Id="rId9" Type="http://schemas.openxmlformats.org/officeDocument/2006/relationships/image" Target="../media/image96.jpg"/><Relationship Id="rId15" Type="http://schemas.openxmlformats.org/officeDocument/2006/relationships/image" Target="../media/image16.png"/><Relationship Id="rId14" Type="http://schemas.openxmlformats.org/officeDocument/2006/relationships/image" Target="../media/image28.png"/><Relationship Id="rId16" Type="http://schemas.openxmlformats.org/officeDocument/2006/relationships/image" Target="../media/image6.png"/><Relationship Id="rId5" Type="http://schemas.openxmlformats.org/officeDocument/2006/relationships/image" Target="../media/image100.jpg"/><Relationship Id="rId6" Type="http://schemas.openxmlformats.org/officeDocument/2006/relationships/image" Target="../media/image3.png"/><Relationship Id="rId7" Type="http://schemas.openxmlformats.org/officeDocument/2006/relationships/image" Target="../media/image32.png"/><Relationship Id="rId8"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62.png"/><Relationship Id="rId5" Type="http://schemas.openxmlformats.org/officeDocument/2006/relationships/image" Target="../media/image28.png"/><Relationship Id="rId6" Type="http://schemas.openxmlformats.org/officeDocument/2006/relationships/image" Target="../media/image104.png"/></Relationships>
</file>

<file path=ppt/slides/_rels/slide27.xml.rels><?xml version="1.0" encoding="UTF-8" standalone="yes"?><Relationships xmlns="http://schemas.openxmlformats.org/package/2006/relationships"><Relationship Id="rId10"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11.jpg"/><Relationship Id="rId4" Type="http://schemas.openxmlformats.org/officeDocument/2006/relationships/image" Target="../media/image101.png"/><Relationship Id="rId9" Type="http://schemas.openxmlformats.org/officeDocument/2006/relationships/image" Target="../media/image84.png"/><Relationship Id="rId5" Type="http://schemas.openxmlformats.org/officeDocument/2006/relationships/image" Target="../media/image109.png"/><Relationship Id="rId6" Type="http://schemas.openxmlformats.org/officeDocument/2006/relationships/image" Target="../media/image107.png"/><Relationship Id="rId7" Type="http://schemas.openxmlformats.org/officeDocument/2006/relationships/image" Target="../media/image106.png"/><Relationship Id="rId8" Type="http://schemas.openxmlformats.org/officeDocument/2006/relationships/image" Target="../media/image28.png"/></Relationships>
</file>

<file path=ppt/slides/_rels/slide28.xml.rels><?xml version="1.0" encoding="UTF-8" standalone="yes"?><Relationships xmlns="http://schemas.openxmlformats.org/package/2006/relationships"><Relationship Id="rId20" Type="http://schemas.openxmlformats.org/officeDocument/2006/relationships/hyperlink" Target="https://scholar.google.com/scholar?output=instlink&amp;q=info:aRQgSdtM80sJ:scholar.google.com/&amp;hl=en&amp;as_sdt=0,45&amp;scillfp=8372124268040676009&amp;oi=lle" TargetMode="External"/><Relationship Id="rId22" Type="http://schemas.openxmlformats.org/officeDocument/2006/relationships/hyperlink" Target="https://www.tandfonline.com/doi/pdf/10.1080/02614367.2023.2243654" TargetMode="External"/><Relationship Id="rId21" Type="http://schemas.openxmlformats.org/officeDocument/2006/relationships/hyperlink" Target="https://www.sciencedirect.com/science/article/pii/S0006320722003950?casa_token=8_aVobxFmWUAAAAA:nmGZRuDHnxxFtfiMvSk8X4KoXdMpEGFCDbhW8vQDh_k4WEo3nbR4A_9mggeRskR107_fz3UmiRdl" TargetMode="External"/><Relationship Id="rId24" Type="http://schemas.openxmlformats.org/officeDocument/2006/relationships/hyperlink" Target="https://www.sciencedirect.com/science/article/pii/S1618866721002843" TargetMode="External"/><Relationship Id="rId23" Type="http://schemas.openxmlformats.org/officeDocument/2006/relationships/hyperlink" Target="https://www.tandfonline.com/doi/pdf/10.1080/11745398.2019.1655459?casa_token=RKQMIeI0xYgAAAAA:hAeD141oJbt9qM5EWe49lVW4Mp5zeLU1WLSVmhZbTanl0EDJjv9pJaVa3TMVlpAyvooOqKKnIVGmFJ4" TargetMode="External"/><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0.png"/><Relationship Id="rId4" Type="http://schemas.openxmlformats.org/officeDocument/2006/relationships/image" Target="../media/image102.png"/><Relationship Id="rId9" Type="http://schemas.openxmlformats.org/officeDocument/2006/relationships/image" Target="../media/image16.png"/><Relationship Id="rId26" Type="http://schemas.openxmlformats.org/officeDocument/2006/relationships/hyperlink" Target="https://www.sciencedirect.com/science/article/pii/S2211335518301529" TargetMode="External"/><Relationship Id="rId25" Type="http://schemas.openxmlformats.org/officeDocument/2006/relationships/hyperlink" Target="https://www.mdpi.com/1660-4601/18/5/2506" TargetMode="External"/><Relationship Id="rId28" Type="http://schemas.openxmlformats.org/officeDocument/2006/relationships/hyperlink" Target="https://www.tandfonline.com/doi/pdf/10.1080/19406940.2019.1596967?casa_token=I6hqpwzGs44AAAAA:HW_2VzaoFREt92KhYbxASdpkKmxdxb6P__JuxydTm1CXzmuglC08Vb8d2NixSc0yA9rM3H9Np5BlHnk" TargetMode="External"/><Relationship Id="rId27" Type="http://schemas.openxmlformats.org/officeDocument/2006/relationships/hyperlink" Target="https://www.tandfonline.com/doi/pdf/10.1080/00222216.2019.1583048?casa_token=JwMRfjDaHB8AAAAA:bynRR9smo2lTZaBpWXTrvQmF6ADr-M5F4Jhe18NaSBz5jbzTtcNaS-j_02zrkdJnhTt6mgOto5uTmg" TargetMode="External"/><Relationship Id="rId5" Type="http://schemas.openxmlformats.org/officeDocument/2006/relationships/image" Target="../media/image3.png"/><Relationship Id="rId6" Type="http://schemas.openxmlformats.org/officeDocument/2006/relationships/image" Target="../media/image10.png"/><Relationship Id="rId29" Type="http://schemas.openxmlformats.org/officeDocument/2006/relationships/hyperlink" Target="https://www.tandfonline.com/doi/pdf/10.1080/17430437.2019.1567497?casa_token=8xIvQBhzfOQAAAAA:wpJtlmM4u01LFgrTZEzQbOTPHQdmrfhinCG_LFXYs9rtuKEsOmKihvJYDpH2Z8bIXVYywpuBT4ZyR-4" TargetMode="External"/><Relationship Id="rId7" Type="http://schemas.openxmlformats.org/officeDocument/2006/relationships/image" Target="../media/image103.png"/><Relationship Id="rId8" Type="http://schemas.openxmlformats.org/officeDocument/2006/relationships/image" Target="../media/image32.png"/><Relationship Id="rId31" Type="http://schemas.openxmlformats.org/officeDocument/2006/relationships/hyperlink" Target="https://www.tandfonline.com/doi/pdf/10.1080/23750472.2020.1794938" TargetMode="External"/><Relationship Id="rId30" Type="http://schemas.openxmlformats.org/officeDocument/2006/relationships/hyperlink" Target="https://www.emerald.com/insight/content/doi/10.1108/IJPSM-04-2013-0052/full/html?casa_token=UbLib_UlE48AAAAA:amiIxvIYgi-oKVXCALNZeb-Kj5yTD5Gc4DzZ2-FXfaPV4SiorVa4l9jJ_jcI5AsXC5kuROklvbcQvpvyOpJ2-EeYsIamOo2sExQlmTaCdKAqbN2MvxGj" TargetMode="External"/><Relationship Id="rId11" Type="http://schemas.openxmlformats.org/officeDocument/2006/relationships/hyperlink" Target="https://r.search.yahoo.com/_ylt=Awr.wCkkqzpm9wMAk2lXNyoA;_ylu=Y29sbwNncTEEcG9zAzEEdnRpZAMEc2VjA3Ny/RV=2/RE=1716330532/RO=10/RU=https%3a%2f%2fstore.samhsa.gov%2fsites%2fdefault%2ffiles%2fsma16-4953.pdf/RK=2/RS=.uTM65594GjqDRaeTRXNDuw.Z30-" TargetMode="External"/><Relationship Id="rId33" Type="http://schemas.openxmlformats.org/officeDocument/2006/relationships/hyperlink" Target="http://www.frpa.org/" TargetMode="External"/><Relationship Id="rId10" Type="http://schemas.openxmlformats.org/officeDocument/2006/relationships/image" Target="../media/image6.png"/><Relationship Id="rId32" Type="http://schemas.openxmlformats.org/officeDocument/2006/relationships/hyperlink" Target="http://www.nrpa.org/ParkEconReport" TargetMode="External"/><Relationship Id="rId13" Type="http://schemas.openxmlformats.org/officeDocument/2006/relationships/hyperlink" Target="https://www.thelancet.com/journals/lanchi/article/PIIS2352-4642(19)30323-2/fulltext?memberid&amp;parentid=0&amp;postid=146052&amp;website=main%3Fpostid%3D146052%3Fmemberid%3Fmemberid%3Fmemberid%3Fmemberid%3Fmemberid%3Fmemberid%3Fmemberid%3Fmemberid%3Fmemberid%3Fmemberid%3Fmemberid%3Fmemberid%3Fmemberid%3Fmemberid%3Fmemberid%3Fmemberid%3Fmemberid%3Fmemberid%3Fmemberid" TargetMode="External"/><Relationship Id="rId35" Type="http://schemas.openxmlformats.org/officeDocument/2006/relationships/hyperlink" Target="https://ibis.health.utah.gov/ibisph-view/community/snapshot/Builder.html" TargetMode="External"/><Relationship Id="rId12" Type="http://schemas.openxmlformats.org/officeDocument/2006/relationships/hyperlink" Target="https://www.sciencedirect.com/science/article/pii/S266633761930006X" TargetMode="External"/><Relationship Id="rId34" Type="http://schemas.openxmlformats.org/officeDocument/2006/relationships/hyperlink" Target="https://www.nrpa.org/publications-research/research-papers/the-health-benefits-of-parks-and-their-economic-impacts/2023-npra-the-health-benefits-of-parks" TargetMode="External"/><Relationship Id="rId15" Type="http://schemas.openxmlformats.org/officeDocument/2006/relationships/hyperlink" Target="https://www.sciencedirect.com/science/article/pii/S0007996020301917?casa_token=JJNkWOjkLkgAAAAA:6X-IA_Z2YUow2zuFbrUPSddP93bJ8yMnUUzjQ-Sb0FnzQNt0Teg-2A-uIUifdOZ_64_-vAk6Qj0" TargetMode="External"/><Relationship Id="rId14" Type="http://schemas.openxmlformats.org/officeDocument/2006/relationships/hyperlink" Target="https://scholar.google.com/scholar?output=instlink&amp;q=info:0S9arBlG1aEJ:scholar.google.com/&amp;hl=en&amp;as_sdt=0,45&amp;as_ylo=2020&amp;as_yhi=2020&amp;scillfp=6570833017380943762&amp;oi=lle" TargetMode="External"/><Relationship Id="rId17" Type="http://schemas.openxmlformats.org/officeDocument/2006/relationships/hyperlink" Target="https://scholar.google.com/scholar?output=instlink&amp;q=info:2ORmUUxE-0QJ:scholar.google.com/&amp;hl=en&amp;as_sdt=0,45&amp;as_ylo=2020&amp;scillfp=13275781324071157985&amp;oi=lle" TargetMode="External"/><Relationship Id="rId16" Type="http://schemas.openxmlformats.org/officeDocument/2006/relationships/hyperlink" Target="https://books.google.com/books?hl=en&amp;lr=&amp;id=-7EFEQAAQBAJ&amp;oi=fnd&amp;pg=RA2-PA1958&amp;dq=Bruner+et+al.+2021+recreation&amp;ots=LUchJq5mAd&amp;sig=f_J-zDESoMKq7YiCJA_fD35A_GE#v=onepage&amp;q=Bruner%20et%20al.%202021%20recreation&amp;f=false" TargetMode="External"/><Relationship Id="rId19" Type="http://schemas.openxmlformats.org/officeDocument/2006/relationships/hyperlink" Target="https://www.sciencedirect.com/science/article/pii/S1353829222000740" TargetMode="External"/><Relationship Id="rId18" Type="http://schemas.openxmlformats.org/officeDocument/2006/relationships/hyperlink" Target="https://journals.sagepub.com/doi/abs/10.1177/1747954118787949?casa_token=NiqgsUuJb-wAAAAA%3AJ8dfHhLIqhPDkunSUaG0o4k1smM3LiNh-UshIv-WX7PUxLxa6aaej-zP3xK1puKzIaHFKRSHQlD6Bl4&amp;journalCode=spo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0.png"/><Relationship Id="rId10"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16.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image" Target="../media/image7.png"/><Relationship Id="rId11" Type="http://schemas.openxmlformats.org/officeDocument/2006/relationships/image" Target="../media/image6.png"/><Relationship Id="rId10" Type="http://schemas.openxmlformats.org/officeDocument/2006/relationships/image" Target="../media/image9.png"/><Relationship Id="rId9"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13.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6.png"/><Relationship Id="rId10" Type="http://schemas.openxmlformats.org/officeDocument/2006/relationships/image" Target="../media/image6.png"/><Relationship Id="rId9" Type="http://schemas.openxmlformats.org/officeDocument/2006/relationships/image" Target="../media/image24.png"/><Relationship Id="rId5" Type="http://schemas.openxmlformats.org/officeDocument/2006/relationships/image" Target="../media/image28.png"/><Relationship Id="rId6" Type="http://schemas.openxmlformats.org/officeDocument/2006/relationships/image" Target="../media/image19.png"/><Relationship Id="rId7" Type="http://schemas.openxmlformats.org/officeDocument/2006/relationships/image" Target="../media/image16.pn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4.jpg"/><Relationship Id="rId4" Type="http://schemas.openxmlformats.org/officeDocument/2006/relationships/image" Target="../media/image55.jpg"/><Relationship Id="rId9"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28.png"/><Relationship Id="rId7" Type="http://schemas.openxmlformats.org/officeDocument/2006/relationships/image" Target="../media/image16.png"/><Relationship Id="rId8"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9.jpg"/><Relationship Id="rId4" Type="http://schemas.openxmlformats.org/officeDocument/2006/relationships/image" Target="../media/image30.png"/><Relationship Id="rId10" Type="http://schemas.openxmlformats.org/officeDocument/2006/relationships/image" Target="../media/image6.png"/><Relationship Id="rId9" Type="http://schemas.openxmlformats.org/officeDocument/2006/relationships/image" Target="../media/image76.jpg"/><Relationship Id="rId5" Type="http://schemas.openxmlformats.org/officeDocument/2006/relationships/image" Target="../media/image32.png"/><Relationship Id="rId6" Type="http://schemas.openxmlformats.org/officeDocument/2006/relationships/image" Target="../media/image28.png"/><Relationship Id="rId7" Type="http://schemas.openxmlformats.org/officeDocument/2006/relationships/image" Target="../media/image16.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3.jpg"/><Relationship Id="rId4" Type="http://schemas.openxmlformats.org/officeDocument/2006/relationships/image" Target="../media/image37.png"/><Relationship Id="rId10" Type="http://schemas.openxmlformats.org/officeDocument/2006/relationships/image" Target="../media/image6.png"/><Relationship Id="rId9" Type="http://schemas.openxmlformats.org/officeDocument/2006/relationships/image" Target="../media/image45.jpg"/><Relationship Id="rId5" Type="http://schemas.openxmlformats.org/officeDocument/2006/relationships/image" Target="../media/image40.png"/><Relationship Id="rId6" Type="http://schemas.openxmlformats.org/officeDocument/2006/relationships/image" Target="../media/image28.png"/><Relationship Id="rId7" Type="http://schemas.openxmlformats.org/officeDocument/2006/relationships/image" Target="../media/image36.png"/><Relationship Id="rId8"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87" name="Shape 87"/>
        <p:cNvGrpSpPr/>
        <p:nvPr/>
      </p:nvGrpSpPr>
      <p:grpSpPr>
        <a:xfrm>
          <a:off x="0" y="0"/>
          <a:ext cx="0" cy="0"/>
          <a:chOff x="0" y="0"/>
          <a:chExt cx="0" cy="0"/>
        </a:xfrm>
      </p:grpSpPr>
      <p:sp>
        <p:nvSpPr>
          <p:cNvPr id="88" name="Google Shape;88;p1"/>
          <p:cNvSpPr/>
          <p:nvPr/>
        </p:nvSpPr>
        <p:spPr>
          <a:xfrm>
            <a:off x="17221200" y="1526497"/>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
          <p:cNvSpPr/>
          <p:nvPr/>
        </p:nvSpPr>
        <p:spPr>
          <a:xfrm>
            <a:off x="9788984" y="9076192"/>
            <a:ext cx="1788813" cy="1782308"/>
          </a:xfrm>
          <a:custGeom>
            <a:rect b="b" l="l" r="r" t="t"/>
            <a:pathLst>
              <a:path extrusionOk="0" h="1782308" w="1788813">
                <a:moveTo>
                  <a:pt x="0" y="0"/>
                </a:moveTo>
                <a:lnTo>
                  <a:pt x="1788813" y="0"/>
                </a:lnTo>
                <a:lnTo>
                  <a:pt x="1788813" y="1782308"/>
                </a:lnTo>
                <a:lnTo>
                  <a:pt x="0" y="17823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
          <p:cNvSpPr/>
          <p:nvPr/>
        </p:nvSpPr>
        <p:spPr>
          <a:xfrm>
            <a:off x="-97441" y="9258300"/>
            <a:ext cx="4779567" cy="1487640"/>
          </a:xfrm>
          <a:custGeom>
            <a:rect b="b" l="l" r="r" t="t"/>
            <a:pathLst>
              <a:path extrusionOk="0" h="1487640" w="4779567">
                <a:moveTo>
                  <a:pt x="0" y="0"/>
                </a:moveTo>
                <a:lnTo>
                  <a:pt x="4779568" y="0"/>
                </a:lnTo>
                <a:lnTo>
                  <a:pt x="4779568" y="1487640"/>
                </a:lnTo>
                <a:lnTo>
                  <a:pt x="0" y="14876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
          <p:cNvSpPr/>
          <p:nvPr/>
        </p:nvSpPr>
        <p:spPr>
          <a:xfrm rot="5400000">
            <a:off x="-645061" y="6205483"/>
            <a:ext cx="2351152" cy="2737877"/>
          </a:xfrm>
          <a:custGeom>
            <a:rect b="b" l="l" r="r" t="t"/>
            <a:pathLst>
              <a:path extrusionOk="0" h="2737877" w="2351152">
                <a:moveTo>
                  <a:pt x="0" y="0"/>
                </a:moveTo>
                <a:lnTo>
                  <a:pt x="2351152" y="0"/>
                </a:lnTo>
                <a:lnTo>
                  <a:pt x="2351152" y="2737877"/>
                </a:lnTo>
                <a:lnTo>
                  <a:pt x="0" y="273787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
          <p:cNvSpPr/>
          <p:nvPr/>
        </p:nvSpPr>
        <p:spPr>
          <a:xfrm>
            <a:off x="12606541" y="8533945"/>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
          <p:cNvSpPr/>
          <p:nvPr/>
        </p:nvSpPr>
        <p:spPr>
          <a:xfrm>
            <a:off x="16216152" y="235047"/>
            <a:ext cx="3815916" cy="1187704"/>
          </a:xfrm>
          <a:custGeom>
            <a:rect b="b" l="l" r="r" t="t"/>
            <a:pathLst>
              <a:path extrusionOk="0" h="1187704" w="3815916">
                <a:moveTo>
                  <a:pt x="0" y="0"/>
                </a:moveTo>
                <a:lnTo>
                  <a:pt x="3815917" y="0"/>
                </a:lnTo>
                <a:lnTo>
                  <a:pt x="3815917" y="1187704"/>
                </a:lnTo>
                <a:lnTo>
                  <a:pt x="0" y="118770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
          <p:cNvSpPr/>
          <p:nvPr/>
        </p:nvSpPr>
        <p:spPr>
          <a:xfrm>
            <a:off x="-36341" y="5785574"/>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1"/>
          <p:cNvSpPr/>
          <p:nvPr/>
        </p:nvSpPr>
        <p:spPr>
          <a:xfrm>
            <a:off x="14250860" y="8942588"/>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
          <p:cNvSpPr txBox="1"/>
          <p:nvPr/>
        </p:nvSpPr>
        <p:spPr>
          <a:xfrm>
            <a:off x="345355" y="655931"/>
            <a:ext cx="15564894" cy="1147943"/>
          </a:xfrm>
          <a:prstGeom prst="rect">
            <a:avLst/>
          </a:prstGeom>
          <a:noFill/>
          <a:ln>
            <a:noFill/>
          </a:ln>
        </p:spPr>
        <p:txBody>
          <a:bodyPr anchorCtr="0" anchor="t" bIns="0" lIns="0" spcFirstLastPara="1" rIns="0" wrap="square" tIns="0">
            <a:spAutoFit/>
          </a:bodyPr>
          <a:lstStyle/>
          <a:p>
            <a:pPr indent="0" lvl="0" marL="0" marR="0" rtl="0" algn="ctr">
              <a:lnSpc>
                <a:spcPct val="127994"/>
              </a:lnSpc>
              <a:spcBef>
                <a:spcPts val="0"/>
              </a:spcBef>
              <a:spcAft>
                <a:spcPts val="0"/>
              </a:spcAft>
              <a:buNone/>
            </a:pPr>
            <a:r>
              <a:rPr lang="en-US" sz="7087">
                <a:solidFill>
                  <a:schemeClr val="lt1"/>
                </a:solidFill>
                <a:latin typeface="Nunito Sans Black"/>
                <a:ea typeface="Nunito Sans Black"/>
                <a:cs typeface="Nunito Sans Black"/>
                <a:sym typeface="Nunito Sans Black"/>
              </a:rPr>
              <a:t>HOW TO USE THIS SLIDE DECK</a:t>
            </a:r>
            <a:endParaRPr/>
          </a:p>
        </p:txBody>
      </p:sp>
      <p:sp>
        <p:nvSpPr>
          <p:cNvPr id="97" name="Google Shape;97;p1"/>
          <p:cNvSpPr txBox="1"/>
          <p:nvPr/>
        </p:nvSpPr>
        <p:spPr>
          <a:xfrm>
            <a:off x="2238860" y="2248691"/>
            <a:ext cx="14601340" cy="6628609"/>
          </a:xfrm>
          <a:prstGeom prst="rect">
            <a:avLst/>
          </a:prstGeom>
          <a:noFill/>
          <a:ln>
            <a:noFill/>
          </a:ln>
        </p:spPr>
        <p:txBody>
          <a:bodyPr anchorCtr="0" anchor="t" bIns="0" lIns="0" spcFirstLastPara="1" rIns="0" wrap="square" tIns="0">
            <a:spAutoFit/>
          </a:bodyPr>
          <a:lstStyle/>
          <a:p>
            <a:pPr indent="0" lvl="0" marL="0" marR="0" rtl="0" algn="just">
              <a:lnSpc>
                <a:spcPct val="122291"/>
              </a:lnSpc>
              <a:spcBef>
                <a:spcPts val="0"/>
              </a:spcBef>
              <a:spcAft>
                <a:spcPts val="0"/>
              </a:spcAft>
              <a:buNone/>
            </a:pPr>
            <a:r>
              <a:rPr lang="en-US" sz="2400">
                <a:solidFill>
                  <a:schemeClr val="lt1"/>
                </a:solidFill>
                <a:latin typeface="Open Sans"/>
                <a:ea typeface="Open Sans"/>
                <a:cs typeface="Open Sans"/>
                <a:sym typeface="Open Sans"/>
              </a:rPr>
              <a:t>This slide deck was designed as part of a collaborative project between the University of Utah and the Utah Recreation and Parks Association. This project showed that parks and recreation professionals know that they are contributing to health and wellness, but that it can be difficult to communicate these benefits to city leaders, elected officials, and the public. Many professionals felt that they do not have access to the relevant evidence to communicate the health benefits of their work.</a:t>
            </a:r>
            <a:endParaRPr/>
          </a:p>
          <a:p>
            <a:pPr indent="0" lvl="0" marL="0" marR="0" rtl="0" algn="just">
              <a:lnSpc>
                <a:spcPct val="122291"/>
              </a:lnSpc>
              <a:spcBef>
                <a:spcPts val="0"/>
              </a:spcBef>
              <a:spcAft>
                <a:spcPts val="0"/>
              </a:spcAft>
              <a:buNone/>
            </a:pPr>
            <a:r>
              <a:t/>
            </a:r>
            <a:endParaRPr sz="2400">
              <a:solidFill>
                <a:schemeClr val="lt1"/>
              </a:solidFill>
              <a:latin typeface="Open Sans"/>
              <a:ea typeface="Open Sans"/>
              <a:cs typeface="Open Sans"/>
              <a:sym typeface="Open Sans"/>
            </a:endParaRPr>
          </a:p>
          <a:p>
            <a:pPr indent="0" lvl="0" marL="0" marR="0" rtl="0" algn="l">
              <a:lnSpc>
                <a:spcPct val="122291"/>
              </a:lnSpc>
              <a:spcBef>
                <a:spcPts val="0"/>
              </a:spcBef>
              <a:spcAft>
                <a:spcPts val="0"/>
              </a:spcAft>
              <a:buNone/>
            </a:pPr>
            <a:r>
              <a:rPr b="1" lang="en-US" sz="2400">
                <a:solidFill>
                  <a:schemeClr val="lt1"/>
                </a:solidFill>
                <a:latin typeface="Open Sans"/>
                <a:ea typeface="Open Sans"/>
                <a:cs typeface="Open Sans"/>
                <a:sym typeface="Open Sans"/>
              </a:rPr>
              <a:t>We developed this slide deck to help parks and recreation professionals communicate about the health benefits of parks and recreation. There are three main sections in this slide deck: </a:t>
            </a:r>
            <a:endParaRPr/>
          </a:p>
          <a:p>
            <a:pPr indent="-457200" lvl="1" marL="914400" marR="0" rtl="0" algn="l">
              <a:lnSpc>
                <a:spcPct val="122291"/>
              </a:lnSpc>
              <a:spcBef>
                <a:spcPts val="600"/>
              </a:spcBef>
              <a:spcAft>
                <a:spcPts val="0"/>
              </a:spcAft>
              <a:buClr>
                <a:schemeClr val="lt1"/>
              </a:buClr>
              <a:buSzPts val="2400"/>
              <a:buFont typeface="Calibri"/>
              <a:buAutoNum type="arabicPeriod"/>
            </a:pPr>
            <a:r>
              <a:rPr b="0" i="0" lang="en-US" sz="2400" u="none" cap="none" strike="noStrike">
                <a:solidFill>
                  <a:schemeClr val="lt1"/>
                </a:solidFill>
                <a:latin typeface="Open Sans"/>
                <a:ea typeface="Open Sans"/>
                <a:cs typeface="Open Sans"/>
                <a:sym typeface="Open Sans"/>
              </a:rPr>
              <a:t>The Health Benefits of Parks and Recreation According to Research</a:t>
            </a:r>
            <a:endParaRPr/>
          </a:p>
          <a:p>
            <a:pPr indent="-457200" lvl="1" marL="914400" marR="0" rtl="0" algn="l">
              <a:lnSpc>
                <a:spcPct val="122291"/>
              </a:lnSpc>
              <a:spcBef>
                <a:spcPts val="600"/>
              </a:spcBef>
              <a:spcAft>
                <a:spcPts val="0"/>
              </a:spcAft>
              <a:buClr>
                <a:schemeClr val="lt1"/>
              </a:buClr>
              <a:buSzPts val="2400"/>
              <a:buFont typeface="Calibri"/>
              <a:buAutoNum type="arabicPeriod"/>
            </a:pPr>
            <a:r>
              <a:rPr b="0" i="0" lang="en-US" sz="2400" u="none" cap="none" strike="noStrike">
                <a:solidFill>
                  <a:schemeClr val="lt1"/>
                </a:solidFill>
                <a:latin typeface="Open Sans"/>
                <a:ea typeface="Open Sans"/>
                <a:cs typeface="Open Sans"/>
                <a:sym typeface="Open Sans"/>
              </a:rPr>
              <a:t>The Downstream Economic Benefits of Parks and Recreation: Evidence-Based Estimates</a:t>
            </a:r>
            <a:endParaRPr/>
          </a:p>
          <a:p>
            <a:pPr indent="-457200" lvl="1" marL="914400" marR="0" rtl="0" algn="l">
              <a:lnSpc>
                <a:spcPct val="122291"/>
              </a:lnSpc>
              <a:spcBef>
                <a:spcPts val="600"/>
              </a:spcBef>
              <a:spcAft>
                <a:spcPts val="0"/>
              </a:spcAft>
              <a:buClr>
                <a:schemeClr val="lt1"/>
              </a:buClr>
              <a:buSzPts val="2400"/>
              <a:buFont typeface="Calibri"/>
              <a:buAutoNum type="arabicPeriod"/>
            </a:pPr>
            <a:r>
              <a:rPr b="0" i="0" lang="en-US" sz="2400" u="none" cap="none" strike="noStrike">
                <a:solidFill>
                  <a:schemeClr val="lt1"/>
                </a:solidFill>
                <a:latin typeface="Open Sans"/>
                <a:ea typeface="Open Sans"/>
                <a:cs typeface="Open Sans"/>
                <a:sym typeface="Open Sans"/>
              </a:rPr>
              <a:t>Our Agency, Our Impact: How We Are Creating a Healthier Community</a:t>
            </a:r>
            <a:endParaRPr/>
          </a:p>
          <a:p>
            <a:pPr indent="0" lvl="0" marL="0" marR="0" rtl="0" algn="just">
              <a:lnSpc>
                <a:spcPct val="122291"/>
              </a:lnSpc>
              <a:spcBef>
                <a:spcPts val="600"/>
              </a:spcBef>
              <a:spcAft>
                <a:spcPts val="0"/>
              </a:spcAft>
              <a:buNone/>
            </a:pPr>
            <a:r>
              <a:t/>
            </a:r>
            <a:endParaRPr sz="2400">
              <a:solidFill>
                <a:schemeClr val="lt1"/>
              </a:solidFill>
              <a:latin typeface="Open Sans"/>
              <a:ea typeface="Open Sans"/>
              <a:cs typeface="Open Sans"/>
              <a:sym typeface="Open Sans"/>
            </a:endParaRPr>
          </a:p>
          <a:p>
            <a:pPr indent="0" lvl="0" marL="0" marR="0" rtl="0" algn="just">
              <a:lnSpc>
                <a:spcPct val="122291"/>
              </a:lnSpc>
              <a:spcBef>
                <a:spcPts val="0"/>
              </a:spcBef>
              <a:spcAft>
                <a:spcPts val="0"/>
              </a:spcAft>
              <a:buNone/>
            </a:pPr>
            <a:r>
              <a:rPr lang="en-US" sz="2400">
                <a:solidFill>
                  <a:schemeClr val="lt1"/>
                </a:solidFill>
                <a:latin typeface="Open Sans"/>
                <a:ea typeface="Open Sans"/>
                <a:cs typeface="Open Sans"/>
                <a:sym typeface="Open Sans"/>
              </a:rPr>
              <a:t>Keep in mind that this presentation is meant to be customized! You can use </a:t>
            </a:r>
            <a:r>
              <a:rPr lang="en-US" sz="2400" u="sng">
                <a:solidFill>
                  <a:schemeClr val="lt1"/>
                </a:solidFill>
                <a:latin typeface="Open Sans"/>
                <a:ea typeface="Open Sans"/>
                <a:cs typeface="Open Sans"/>
                <a:sym typeface="Open Sans"/>
              </a:rPr>
              <a:t>any or all </a:t>
            </a:r>
            <a:r>
              <a:rPr lang="en-US" sz="2400">
                <a:solidFill>
                  <a:schemeClr val="lt1"/>
                </a:solidFill>
                <a:latin typeface="Open Sans"/>
                <a:ea typeface="Open Sans"/>
                <a:cs typeface="Open Sans"/>
                <a:sym typeface="Open Sans"/>
              </a:rPr>
              <a:t>of these slides to suit your presentation needs. Feel free to change the order of slides, delete slides, add slides, or make other changes to meet your needs. Some slides can be used as they are, while others need to be edited to apply to your own community. See the next slide for more information.</a:t>
            </a:r>
            <a:endParaRPr/>
          </a:p>
          <a:p>
            <a:pPr indent="0" lvl="0" marL="0" marR="0" rtl="0" algn="l">
              <a:lnSpc>
                <a:spcPct val="140000"/>
              </a:lnSpc>
              <a:spcBef>
                <a:spcPts val="0"/>
              </a:spcBef>
              <a:spcAft>
                <a:spcPts val="0"/>
              </a:spcAft>
              <a:buNone/>
            </a:pPr>
            <a:r>
              <a:t/>
            </a:r>
            <a:endParaRPr b="1" sz="2185">
              <a:solidFill>
                <a:schemeClr val="lt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296" name="Shape 296"/>
        <p:cNvGrpSpPr/>
        <p:nvPr/>
      </p:nvGrpSpPr>
      <p:grpSpPr>
        <a:xfrm>
          <a:off x="0" y="0"/>
          <a:ext cx="0" cy="0"/>
          <a:chOff x="0" y="0"/>
          <a:chExt cx="0" cy="0"/>
        </a:xfrm>
      </p:grpSpPr>
      <p:sp>
        <p:nvSpPr>
          <p:cNvPr id="297" name="Google Shape;297;p10"/>
          <p:cNvSpPr/>
          <p:nvPr/>
        </p:nvSpPr>
        <p:spPr>
          <a:xfrm>
            <a:off x="8293884" y="5096129"/>
            <a:ext cx="7099750" cy="5143500"/>
          </a:xfrm>
          <a:custGeom>
            <a:rect b="b" l="l" r="r" t="t"/>
            <a:pathLst>
              <a:path extrusionOk="0" h="1739900" w="2401644">
                <a:moveTo>
                  <a:pt x="0" y="0"/>
                </a:moveTo>
                <a:lnTo>
                  <a:pt x="2401644" y="0"/>
                </a:lnTo>
                <a:lnTo>
                  <a:pt x="2401644" y="1739900"/>
                </a:lnTo>
                <a:lnTo>
                  <a:pt x="0" y="1739900"/>
                </a:lnTo>
                <a:close/>
              </a:path>
            </a:pathLst>
          </a:custGeom>
          <a:solidFill>
            <a:srgbClr val="74BEC7">
              <a:alpha val="42352"/>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10"/>
          <p:cNvSpPr/>
          <p:nvPr/>
        </p:nvSpPr>
        <p:spPr>
          <a:xfrm>
            <a:off x="12595736" y="2192061"/>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10"/>
          <p:cNvSpPr/>
          <p:nvPr/>
        </p:nvSpPr>
        <p:spPr>
          <a:xfrm>
            <a:off x="-313773" y="9258300"/>
            <a:ext cx="4747759" cy="1477740"/>
          </a:xfrm>
          <a:custGeom>
            <a:rect b="b" l="l" r="r" t="t"/>
            <a:pathLst>
              <a:path extrusionOk="0" h="1477740" w="4747759">
                <a:moveTo>
                  <a:pt x="0" y="0"/>
                </a:moveTo>
                <a:lnTo>
                  <a:pt x="4747760" y="0"/>
                </a:lnTo>
                <a:lnTo>
                  <a:pt x="4747760" y="1477740"/>
                </a:lnTo>
                <a:lnTo>
                  <a:pt x="0" y="147774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10"/>
          <p:cNvSpPr/>
          <p:nvPr/>
        </p:nvSpPr>
        <p:spPr>
          <a:xfrm>
            <a:off x="8549263" y="7859946"/>
            <a:ext cx="2084233" cy="2427054"/>
          </a:xfrm>
          <a:custGeom>
            <a:rect b="b" l="l" r="r" t="t"/>
            <a:pathLst>
              <a:path extrusionOk="0" h="2427054" w="2084233">
                <a:moveTo>
                  <a:pt x="0" y="0"/>
                </a:moveTo>
                <a:lnTo>
                  <a:pt x="2084232" y="0"/>
                </a:lnTo>
                <a:lnTo>
                  <a:pt x="2084232" y="2427054"/>
                </a:lnTo>
                <a:lnTo>
                  <a:pt x="0" y="242705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10"/>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10"/>
          <p:cNvSpPr/>
          <p:nvPr/>
        </p:nvSpPr>
        <p:spPr>
          <a:xfrm>
            <a:off x="10786983" y="8889825"/>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10"/>
          <p:cNvSpPr/>
          <p:nvPr/>
        </p:nvSpPr>
        <p:spPr>
          <a:xfrm>
            <a:off x="13795826" y="1378738"/>
            <a:ext cx="4236588" cy="6052269"/>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rotWithShape="1">
            <a:blip r:embed="rId8">
              <a:alphaModFix/>
            </a:blip>
            <a:stretch>
              <a:fillRect b="0" l="-21426" r="-2142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10"/>
          <p:cNvSpPr/>
          <p:nvPr/>
        </p:nvSpPr>
        <p:spPr>
          <a:xfrm>
            <a:off x="8141501" y="4427732"/>
            <a:ext cx="6052269" cy="4236588"/>
          </a:xfrm>
          <a:custGeom>
            <a:rect b="b" l="l" r="r" t="t"/>
            <a:pathLst>
              <a:path extrusionOk="0" h="4445000" w="6350000">
                <a:moveTo>
                  <a:pt x="6350000" y="2222500"/>
                </a:moveTo>
                <a:cubicBezTo>
                  <a:pt x="6350000" y="3449320"/>
                  <a:pt x="5354320" y="4445000"/>
                  <a:pt x="4127500" y="4445000"/>
                </a:cubicBezTo>
                <a:lnTo>
                  <a:pt x="2222500" y="4445000"/>
                </a:lnTo>
                <a:cubicBezTo>
                  <a:pt x="995680" y="4445000"/>
                  <a:pt x="0" y="3449320"/>
                  <a:pt x="0" y="2222500"/>
                </a:cubicBezTo>
                <a:cubicBezTo>
                  <a:pt x="0" y="995680"/>
                  <a:pt x="995680" y="0"/>
                  <a:pt x="2222500" y="0"/>
                </a:cubicBezTo>
                <a:lnTo>
                  <a:pt x="4127500" y="0"/>
                </a:lnTo>
                <a:cubicBezTo>
                  <a:pt x="5354320" y="0"/>
                  <a:pt x="6350000" y="995680"/>
                  <a:pt x="6350000" y="2222500"/>
                </a:cubicBezTo>
                <a:close/>
              </a:path>
            </a:pathLst>
          </a:custGeom>
          <a:blipFill rotWithShape="1">
            <a:blip r:embed="rId9">
              <a:alphaModFix/>
            </a:blip>
            <a:stretch>
              <a:fillRect b="-28259" l="-20613" r="-29476" t="-1458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10"/>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10"/>
          <p:cNvSpPr txBox="1"/>
          <p:nvPr/>
        </p:nvSpPr>
        <p:spPr>
          <a:xfrm>
            <a:off x="688355" y="3309541"/>
            <a:ext cx="5540482" cy="2663550"/>
          </a:xfrm>
          <a:prstGeom prst="rect">
            <a:avLst/>
          </a:prstGeom>
          <a:noFill/>
          <a:ln>
            <a:noFill/>
          </a:ln>
        </p:spPr>
        <p:txBody>
          <a:bodyPr anchorCtr="0" anchor="t" bIns="0" lIns="0" spcFirstLastPara="1" rIns="0" wrap="square" tIns="0">
            <a:spAutoFit/>
          </a:bodyPr>
          <a:lstStyle/>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Stress reduction &amp; mental health improvements</a:t>
            </a:r>
            <a:endParaRPr/>
          </a:p>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Social connection</a:t>
            </a:r>
            <a:endParaRPr/>
          </a:p>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Connection with nature</a:t>
            </a:r>
            <a:endParaRPr/>
          </a:p>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Physical activity</a:t>
            </a:r>
            <a:endParaRPr/>
          </a:p>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Positive youth development</a:t>
            </a:r>
            <a:endParaRPr/>
          </a:p>
        </p:txBody>
      </p:sp>
      <p:grpSp>
        <p:nvGrpSpPr>
          <p:cNvPr id="307" name="Google Shape;307;p10"/>
          <p:cNvGrpSpPr/>
          <p:nvPr/>
        </p:nvGrpSpPr>
        <p:grpSpPr>
          <a:xfrm>
            <a:off x="636049" y="6304772"/>
            <a:ext cx="7190596" cy="3404958"/>
            <a:chOff x="-1349464" y="1738322"/>
            <a:chExt cx="7190596" cy="3404958"/>
          </a:xfrm>
        </p:grpSpPr>
        <p:sp>
          <p:nvSpPr>
            <p:cNvPr id="308" name="Google Shape;308;p10"/>
            <p:cNvSpPr/>
            <p:nvPr/>
          </p:nvSpPr>
          <p:spPr>
            <a:xfrm>
              <a:off x="-1349464" y="1738322"/>
              <a:ext cx="7190596" cy="3404958"/>
            </a:xfrm>
            <a:custGeom>
              <a:rect b="b" l="l" r="r" t="t"/>
              <a:pathLst>
                <a:path extrusionOk="0" h="1317751" w="4210109">
                  <a:moveTo>
                    <a:pt x="4085649" y="1317751"/>
                  </a:moveTo>
                  <a:lnTo>
                    <a:pt x="124460" y="1317751"/>
                  </a:lnTo>
                  <a:cubicBezTo>
                    <a:pt x="55880" y="1317751"/>
                    <a:pt x="0" y="1261871"/>
                    <a:pt x="0" y="1193291"/>
                  </a:cubicBezTo>
                  <a:lnTo>
                    <a:pt x="0" y="124460"/>
                  </a:lnTo>
                  <a:cubicBezTo>
                    <a:pt x="0" y="55880"/>
                    <a:pt x="55880" y="0"/>
                    <a:pt x="124460" y="0"/>
                  </a:cubicBezTo>
                  <a:lnTo>
                    <a:pt x="4085649" y="0"/>
                  </a:lnTo>
                  <a:cubicBezTo>
                    <a:pt x="4154229" y="0"/>
                    <a:pt x="4210109" y="55880"/>
                    <a:pt x="4210109" y="124460"/>
                  </a:cubicBezTo>
                  <a:lnTo>
                    <a:pt x="4210109" y="1193291"/>
                  </a:lnTo>
                  <a:cubicBezTo>
                    <a:pt x="4210109" y="1261871"/>
                    <a:pt x="4154229" y="1317751"/>
                    <a:pt x="4085649" y="1317751"/>
                  </a:cubicBezTo>
                  <a:close/>
                </a:path>
              </a:pathLst>
            </a:custGeom>
            <a:solidFill>
              <a:srgbClr val="17365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10"/>
            <p:cNvSpPr txBox="1"/>
            <p:nvPr/>
          </p:nvSpPr>
          <p:spPr>
            <a:xfrm>
              <a:off x="-1024003" y="1940189"/>
              <a:ext cx="6632147" cy="3031599"/>
            </a:xfrm>
            <a:prstGeom prst="rect">
              <a:avLst/>
            </a:prstGeom>
            <a:solidFill>
              <a:srgbClr val="17365D"/>
            </a:solid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Outdoor recreation continues to grow in popularity, with time in nature linked to many positive health benefits. </a:t>
              </a:r>
              <a:endParaRPr/>
            </a:p>
            <a:p>
              <a:pPr indent="0" lvl="0" marL="0" marR="0" rtl="0" algn="l">
                <a:spcBef>
                  <a:spcPts val="0"/>
                </a:spcBef>
                <a:spcAft>
                  <a:spcPts val="0"/>
                </a:spcAft>
                <a:buNone/>
              </a:pPr>
              <a:r>
                <a:t/>
              </a:r>
              <a:endParaRPr b="1" sz="2500">
                <a:solidFill>
                  <a:schemeClr val="lt1"/>
                </a:solidFill>
                <a:latin typeface="Open Sans"/>
                <a:ea typeface="Open Sans"/>
                <a:cs typeface="Open Sans"/>
                <a:sym typeface="Open Sans"/>
              </a:endParaRPr>
            </a:p>
            <a:p>
              <a:pPr indent="0" lvl="0" marL="0" marR="0" rtl="0" algn="l">
                <a:spcBef>
                  <a:spcPts val="0"/>
                </a:spcBef>
                <a:spcAft>
                  <a:spcPts val="0"/>
                </a:spcAft>
                <a:buNone/>
              </a:pPr>
              <a:r>
                <a:rPr b="1" lang="en-US" sz="2500">
                  <a:solidFill>
                    <a:schemeClr val="lt1"/>
                  </a:solidFill>
                  <a:latin typeface="Open Sans"/>
                  <a:ea typeface="Open Sans"/>
                  <a:cs typeface="Open Sans"/>
                  <a:sym typeface="Open Sans"/>
                </a:rPr>
                <a:t>By providing opportunities for outdoor recreation, parks and recreation agencies can promote individual and community wellness.</a:t>
              </a:r>
              <a:endParaRPr/>
            </a:p>
          </p:txBody>
        </p:sp>
      </p:grpSp>
      <p:grpSp>
        <p:nvGrpSpPr>
          <p:cNvPr id="310" name="Google Shape;310;p10"/>
          <p:cNvGrpSpPr/>
          <p:nvPr/>
        </p:nvGrpSpPr>
        <p:grpSpPr>
          <a:xfrm>
            <a:off x="13249219" y="8612699"/>
            <a:ext cx="4779799" cy="1451585"/>
            <a:chOff x="13249219" y="8612699"/>
            <a:chExt cx="4779799" cy="1451585"/>
          </a:xfrm>
        </p:grpSpPr>
        <p:sp>
          <p:nvSpPr>
            <p:cNvPr id="311" name="Google Shape;311;p10"/>
            <p:cNvSpPr/>
            <p:nvPr/>
          </p:nvSpPr>
          <p:spPr>
            <a:xfrm>
              <a:off x="13271175" y="8992278"/>
              <a:ext cx="4757843" cy="1072006"/>
            </a:xfrm>
            <a:custGeom>
              <a:rect b="b" l="l" r="r" t="t"/>
              <a:pathLst>
                <a:path extrusionOk="0" h="663778" w="2716693">
                  <a:moveTo>
                    <a:pt x="2592232" y="663778"/>
                  </a:moveTo>
                  <a:lnTo>
                    <a:pt x="124460" y="663778"/>
                  </a:lnTo>
                  <a:cubicBezTo>
                    <a:pt x="55880" y="663778"/>
                    <a:pt x="0" y="607898"/>
                    <a:pt x="0" y="539318"/>
                  </a:cubicBezTo>
                  <a:lnTo>
                    <a:pt x="0" y="124460"/>
                  </a:lnTo>
                  <a:cubicBezTo>
                    <a:pt x="0" y="55880"/>
                    <a:pt x="55880" y="0"/>
                    <a:pt x="124460" y="0"/>
                  </a:cubicBezTo>
                  <a:lnTo>
                    <a:pt x="2592233" y="0"/>
                  </a:lnTo>
                  <a:cubicBezTo>
                    <a:pt x="2660813" y="0"/>
                    <a:pt x="2716693" y="55880"/>
                    <a:pt x="2716693" y="124460"/>
                  </a:cubicBezTo>
                  <a:lnTo>
                    <a:pt x="2716693" y="539318"/>
                  </a:lnTo>
                  <a:cubicBezTo>
                    <a:pt x="2716693" y="607898"/>
                    <a:pt x="2660813" y="663778"/>
                    <a:pt x="2592233" y="663778"/>
                  </a:cubicBez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10"/>
            <p:cNvSpPr txBox="1"/>
            <p:nvPr/>
          </p:nvSpPr>
          <p:spPr>
            <a:xfrm>
              <a:off x="13399122" y="9204392"/>
              <a:ext cx="4501951" cy="620619"/>
            </a:xfrm>
            <a:prstGeom prst="rect">
              <a:avLst/>
            </a:prstGeom>
            <a:solidFill>
              <a:schemeClr val="dk2"/>
            </a:solid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lang="en-US" sz="1799">
                  <a:solidFill>
                    <a:schemeClr val="lt1"/>
                  </a:solidFill>
                  <a:latin typeface="Open Sans"/>
                  <a:ea typeface="Open Sans"/>
                  <a:cs typeface="Open Sans"/>
                  <a:sym typeface="Open Sans"/>
                </a:rPr>
                <a:t>Lackey et al. 2021, Fagerholm et al. 2021, Jackson et al. 2021</a:t>
              </a:r>
              <a:endParaRPr/>
            </a:p>
          </p:txBody>
        </p:sp>
        <p:sp>
          <p:nvSpPr>
            <p:cNvPr id="313" name="Google Shape;313;p10"/>
            <p:cNvSpPr txBox="1"/>
            <p:nvPr/>
          </p:nvSpPr>
          <p:spPr>
            <a:xfrm>
              <a:off x="13249219" y="8612699"/>
              <a:ext cx="2077473" cy="385683"/>
            </a:xfrm>
            <a:prstGeom prst="rect">
              <a:avLst/>
            </a:prstGeom>
            <a:noFill/>
            <a:ln>
              <a:noFill/>
            </a:ln>
          </p:spPr>
          <p:txBody>
            <a:bodyPr anchorCtr="0" anchor="t" bIns="45700" lIns="91425" spcFirstLastPara="1" rIns="91425" wrap="square" tIns="45700">
              <a:spAutoFit/>
            </a:bodyPr>
            <a:lstStyle/>
            <a:p>
              <a:pPr indent="0" lvl="0" marL="0" marR="0" rtl="0" algn="l">
                <a:lnSpc>
                  <a:spcPct val="130388"/>
                </a:lnSpc>
                <a:spcBef>
                  <a:spcPts val="0"/>
                </a:spcBef>
                <a:spcAft>
                  <a:spcPts val="0"/>
                </a:spcAft>
                <a:buNone/>
              </a:pPr>
              <a:r>
                <a:rPr b="1" lang="en-US" sz="1800">
                  <a:solidFill>
                    <a:schemeClr val="lt1"/>
                  </a:solidFill>
                  <a:latin typeface="Open Sans"/>
                  <a:ea typeface="Open Sans"/>
                  <a:cs typeface="Open Sans"/>
                  <a:sym typeface="Open Sans"/>
                </a:rPr>
                <a:t>KEY REFERENCES</a:t>
              </a:r>
              <a:endParaRPr b="1" sz="1800">
                <a:solidFill>
                  <a:schemeClr val="lt1"/>
                </a:solidFill>
                <a:latin typeface="Open Sans"/>
                <a:ea typeface="Open Sans"/>
                <a:cs typeface="Open Sans"/>
                <a:sym typeface="Open Sans"/>
              </a:endParaRPr>
            </a:p>
          </p:txBody>
        </p:sp>
      </p:grpSp>
      <p:sp>
        <p:nvSpPr>
          <p:cNvPr id="314" name="Google Shape;314;p10"/>
          <p:cNvSpPr txBox="1"/>
          <p:nvPr/>
        </p:nvSpPr>
        <p:spPr>
          <a:xfrm>
            <a:off x="5256969" y="494792"/>
            <a:ext cx="9917832" cy="166199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5400">
                <a:solidFill>
                  <a:schemeClr val="lt1"/>
                </a:solidFill>
                <a:latin typeface="Nunito Sans Black"/>
                <a:ea typeface="Nunito Sans Black"/>
                <a:cs typeface="Nunito Sans Black"/>
                <a:sym typeface="Nunito Sans Black"/>
              </a:rPr>
              <a:t>Health &amp; Wellness Benefits of </a:t>
            </a:r>
            <a:r>
              <a:rPr lang="en-US" sz="5400">
                <a:solidFill>
                  <a:srgbClr val="0F243E"/>
                </a:solidFill>
                <a:latin typeface="Nunito Sans Black"/>
                <a:ea typeface="Nunito Sans Black"/>
                <a:cs typeface="Nunito Sans Black"/>
                <a:sym typeface="Nunito Sans Black"/>
              </a:rPr>
              <a:t>Outdoor Recreation</a:t>
            </a:r>
            <a:endParaRPr/>
          </a:p>
        </p:txBody>
      </p:sp>
      <p:sp>
        <p:nvSpPr>
          <p:cNvPr id="315" name="Google Shape;315;p10"/>
          <p:cNvSpPr txBox="1"/>
          <p:nvPr/>
        </p:nvSpPr>
        <p:spPr>
          <a:xfrm>
            <a:off x="683856" y="2689870"/>
            <a:ext cx="5305984" cy="55399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3600">
                <a:solidFill>
                  <a:schemeClr val="lt1"/>
                </a:solidFill>
                <a:latin typeface="Arial"/>
                <a:ea typeface="Arial"/>
                <a:cs typeface="Arial"/>
                <a:sym typeface="Arial"/>
              </a:rPr>
              <a:t>INDIVIDUAL BENEFITS</a:t>
            </a:r>
            <a:endParaRPr/>
          </a:p>
        </p:txBody>
      </p:sp>
      <p:sp>
        <p:nvSpPr>
          <p:cNvPr id="316" name="Google Shape;316;p10"/>
          <p:cNvSpPr txBox="1"/>
          <p:nvPr/>
        </p:nvSpPr>
        <p:spPr>
          <a:xfrm>
            <a:off x="6492919" y="2689870"/>
            <a:ext cx="5305984" cy="55399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3600">
                <a:solidFill>
                  <a:schemeClr val="lt1"/>
                </a:solidFill>
                <a:latin typeface="Arial"/>
                <a:ea typeface="Arial"/>
                <a:cs typeface="Arial"/>
                <a:sym typeface="Arial"/>
              </a:rPr>
              <a:t>COMMUNITY BENEFITS</a:t>
            </a:r>
            <a:endParaRPr/>
          </a:p>
        </p:txBody>
      </p:sp>
      <p:sp>
        <p:nvSpPr>
          <p:cNvPr id="317" name="Google Shape;317;p10"/>
          <p:cNvSpPr txBox="1"/>
          <p:nvPr/>
        </p:nvSpPr>
        <p:spPr>
          <a:xfrm>
            <a:off x="6228837" y="3220338"/>
            <a:ext cx="6337689" cy="970522"/>
          </a:xfrm>
          <a:prstGeom prst="rect">
            <a:avLst/>
          </a:prstGeom>
          <a:noFill/>
          <a:ln>
            <a:noFill/>
          </a:ln>
        </p:spPr>
        <p:txBody>
          <a:bodyPr anchorCtr="0" anchor="t" bIns="45700" lIns="91425" spcFirstLastPara="1" rIns="91425" wrap="square" tIns="45700">
            <a:spAutoFit/>
          </a:bodyPr>
          <a:lstStyle/>
          <a:p>
            <a:pPr indent="-269873" lvl="1" marL="539748" marR="0" rtl="0" algn="l">
              <a:lnSpc>
                <a:spcPct val="139960"/>
              </a:lnSpc>
              <a:spcBef>
                <a:spcPts val="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Economic growth </a:t>
            </a:r>
            <a:endParaRPr/>
          </a:p>
          <a:p>
            <a:pPr indent="-269873" lvl="1" marL="539748" marR="0" rtl="0" algn="l">
              <a:lnSpc>
                <a:spcPct val="139960"/>
              </a:lnSpc>
              <a:spcBef>
                <a:spcPts val="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Tourism promotion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322" name="Shape 322"/>
        <p:cNvGrpSpPr/>
        <p:nvPr/>
      </p:nvGrpSpPr>
      <p:grpSpPr>
        <a:xfrm>
          <a:off x="0" y="0"/>
          <a:ext cx="0" cy="0"/>
          <a:chOff x="0" y="0"/>
          <a:chExt cx="0" cy="0"/>
        </a:xfrm>
      </p:grpSpPr>
      <p:sp>
        <p:nvSpPr>
          <p:cNvPr id="323" name="Google Shape;323;p11"/>
          <p:cNvSpPr/>
          <p:nvPr/>
        </p:nvSpPr>
        <p:spPr>
          <a:xfrm>
            <a:off x="-273749" y="3729426"/>
            <a:ext cx="8015332" cy="8015332"/>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4BE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11"/>
          <p:cNvSpPr/>
          <p:nvPr/>
        </p:nvSpPr>
        <p:spPr>
          <a:xfrm>
            <a:off x="724718" y="2219707"/>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11"/>
          <p:cNvSpPr/>
          <p:nvPr/>
        </p:nvSpPr>
        <p:spPr>
          <a:xfrm>
            <a:off x="-672650" y="3683592"/>
            <a:ext cx="2010507" cy="2341202"/>
          </a:xfrm>
          <a:custGeom>
            <a:rect b="b" l="l" r="r" t="t"/>
            <a:pathLst>
              <a:path extrusionOk="0" h="2341202" w="2010507">
                <a:moveTo>
                  <a:pt x="0" y="0"/>
                </a:moveTo>
                <a:lnTo>
                  <a:pt x="2010507" y="0"/>
                </a:lnTo>
                <a:lnTo>
                  <a:pt x="2010507" y="2341203"/>
                </a:lnTo>
                <a:lnTo>
                  <a:pt x="0" y="234120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11"/>
          <p:cNvSpPr/>
          <p:nvPr/>
        </p:nvSpPr>
        <p:spPr>
          <a:xfrm>
            <a:off x="6672203" y="9517653"/>
            <a:ext cx="2471797" cy="769347"/>
          </a:xfrm>
          <a:custGeom>
            <a:rect b="b" l="l" r="r" t="t"/>
            <a:pathLst>
              <a:path extrusionOk="0" h="769347" w="2471797">
                <a:moveTo>
                  <a:pt x="0" y="0"/>
                </a:moveTo>
                <a:lnTo>
                  <a:pt x="2471797" y="0"/>
                </a:lnTo>
                <a:lnTo>
                  <a:pt x="2471797" y="769347"/>
                </a:lnTo>
                <a:lnTo>
                  <a:pt x="0" y="76934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11"/>
          <p:cNvSpPr/>
          <p:nvPr/>
        </p:nvSpPr>
        <p:spPr>
          <a:xfrm>
            <a:off x="252466" y="8041642"/>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11"/>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11"/>
          <p:cNvSpPr/>
          <p:nvPr/>
        </p:nvSpPr>
        <p:spPr>
          <a:xfrm>
            <a:off x="16518779" y="7539593"/>
            <a:ext cx="2471797" cy="769347"/>
          </a:xfrm>
          <a:custGeom>
            <a:rect b="b" l="l" r="r" t="t"/>
            <a:pathLst>
              <a:path extrusionOk="0" h="769347" w="2471797">
                <a:moveTo>
                  <a:pt x="0" y="0"/>
                </a:moveTo>
                <a:lnTo>
                  <a:pt x="2471797" y="0"/>
                </a:lnTo>
                <a:lnTo>
                  <a:pt x="2471797" y="769347"/>
                </a:lnTo>
                <a:lnTo>
                  <a:pt x="0" y="76934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11"/>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11"/>
          <p:cNvSpPr txBox="1"/>
          <p:nvPr/>
        </p:nvSpPr>
        <p:spPr>
          <a:xfrm>
            <a:off x="8267506" y="3962563"/>
            <a:ext cx="9362501" cy="412446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565">
                <a:solidFill>
                  <a:schemeClr val="lt1"/>
                </a:solidFill>
                <a:latin typeface="Open Sans"/>
                <a:ea typeface="Open Sans"/>
                <a:cs typeface="Open Sans"/>
                <a:sym typeface="Open Sans"/>
              </a:rPr>
              <a:t>Parks &amp; recreation spending is associated with </a:t>
            </a:r>
            <a:r>
              <a:rPr b="1" lang="en-US" sz="2565">
                <a:solidFill>
                  <a:srgbClr val="0F243E"/>
                </a:solidFill>
                <a:latin typeface="Open Sans"/>
                <a:ea typeface="Open Sans"/>
                <a:cs typeface="Open Sans"/>
                <a:sym typeface="Open Sans"/>
              </a:rPr>
              <a:t>increased self-reported </a:t>
            </a:r>
            <a:r>
              <a:rPr b="1" lang="en-US" sz="2565">
                <a:solidFill>
                  <a:schemeClr val="lt1"/>
                </a:solidFill>
                <a:latin typeface="Open Sans"/>
                <a:ea typeface="Open Sans"/>
                <a:cs typeface="Open Sans"/>
                <a:sym typeface="Open Sans"/>
              </a:rPr>
              <a:t>health in the U.S.</a:t>
            </a:r>
            <a:endParaRPr/>
          </a:p>
          <a:p>
            <a:pPr indent="0" lvl="0" marL="0" marR="0" rtl="0" algn="l">
              <a:lnSpc>
                <a:spcPct val="140000"/>
              </a:lnSpc>
              <a:spcBef>
                <a:spcPts val="0"/>
              </a:spcBef>
              <a:spcAft>
                <a:spcPts val="0"/>
              </a:spcAft>
              <a:buNone/>
            </a:pPr>
            <a:r>
              <a:t/>
            </a:r>
            <a:endParaRPr b="1" sz="2565">
              <a:solidFill>
                <a:schemeClr val="lt1"/>
              </a:solidFill>
              <a:latin typeface="Open Sans"/>
              <a:ea typeface="Open Sans"/>
              <a:cs typeface="Open Sans"/>
              <a:sym typeface="Open Sans"/>
            </a:endParaRPr>
          </a:p>
          <a:p>
            <a:pPr indent="0" lvl="0" marL="0" marR="0" rtl="0" algn="l">
              <a:lnSpc>
                <a:spcPct val="140000"/>
              </a:lnSpc>
              <a:spcBef>
                <a:spcPts val="0"/>
              </a:spcBef>
              <a:spcAft>
                <a:spcPts val="0"/>
              </a:spcAft>
              <a:buNone/>
            </a:pPr>
            <a:r>
              <a:rPr b="1" lang="en-US" sz="2565">
                <a:solidFill>
                  <a:schemeClr val="lt1"/>
                </a:solidFill>
                <a:latin typeface="Open Sans"/>
                <a:ea typeface="Open Sans"/>
                <a:cs typeface="Open Sans"/>
                <a:sym typeface="Open Sans"/>
              </a:rPr>
              <a:t>Increased parks &amp; recreation spending is associated with </a:t>
            </a:r>
            <a:r>
              <a:rPr b="1" lang="en-US" sz="2565">
                <a:solidFill>
                  <a:srgbClr val="0F243E"/>
                </a:solidFill>
                <a:latin typeface="Open Sans"/>
                <a:ea typeface="Open Sans"/>
                <a:cs typeface="Open Sans"/>
                <a:sym typeface="Open Sans"/>
              </a:rPr>
              <a:t>decreased mortality rates. </a:t>
            </a:r>
            <a:endParaRPr/>
          </a:p>
          <a:p>
            <a:pPr indent="0" lvl="0" marL="0" marR="0" rtl="0" algn="l">
              <a:lnSpc>
                <a:spcPct val="140000"/>
              </a:lnSpc>
              <a:spcBef>
                <a:spcPts val="0"/>
              </a:spcBef>
              <a:spcAft>
                <a:spcPts val="0"/>
              </a:spcAft>
              <a:buNone/>
            </a:pPr>
            <a:r>
              <a:t/>
            </a:r>
            <a:endParaRPr b="1" sz="2565">
              <a:solidFill>
                <a:schemeClr val="lt1"/>
              </a:solidFill>
              <a:latin typeface="Open Sans"/>
              <a:ea typeface="Open Sans"/>
              <a:cs typeface="Open Sans"/>
              <a:sym typeface="Open Sans"/>
            </a:endParaRPr>
          </a:p>
          <a:p>
            <a:pPr indent="0" lvl="0" marL="0" marR="0" rtl="0" algn="l">
              <a:lnSpc>
                <a:spcPct val="140000"/>
              </a:lnSpc>
              <a:spcBef>
                <a:spcPts val="0"/>
              </a:spcBef>
              <a:spcAft>
                <a:spcPts val="0"/>
              </a:spcAft>
              <a:buNone/>
            </a:pPr>
            <a:r>
              <a:rPr b="1" lang="en-US" sz="2565">
                <a:solidFill>
                  <a:schemeClr val="lt1"/>
                </a:solidFill>
                <a:latin typeface="Open Sans"/>
                <a:ea typeface="Open Sans"/>
                <a:cs typeface="Open Sans"/>
                <a:sym typeface="Open Sans"/>
              </a:rPr>
              <a:t>Access to parks &amp; recreational facilities </a:t>
            </a:r>
            <a:r>
              <a:rPr b="1" lang="en-US" sz="2565">
                <a:solidFill>
                  <a:srgbClr val="0F243E"/>
                </a:solidFill>
                <a:latin typeface="Open Sans"/>
                <a:ea typeface="Open Sans"/>
                <a:cs typeface="Open Sans"/>
                <a:sym typeface="Open Sans"/>
              </a:rPr>
              <a:t>decreases healthcare costs</a:t>
            </a:r>
            <a:r>
              <a:rPr b="1" lang="en-US" sz="2565">
                <a:solidFill>
                  <a:schemeClr val="lt1"/>
                </a:solidFill>
                <a:latin typeface="Open Sans"/>
                <a:ea typeface="Open Sans"/>
                <a:cs typeface="Open Sans"/>
                <a:sym typeface="Open Sans"/>
              </a:rPr>
              <a:t> for adults in the U.S.</a:t>
            </a:r>
            <a:endParaRPr/>
          </a:p>
          <a:p>
            <a:pPr indent="0" lvl="0" marL="0" marR="0" rtl="0" algn="l">
              <a:lnSpc>
                <a:spcPct val="140000"/>
              </a:lnSpc>
              <a:spcBef>
                <a:spcPts val="0"/>
              </a:spcBef>
              <a:spcAft>
                <a:spcPts val="0"/>
              </a:spcAft>
              <a:buNone/>
            </a:pPr>
            <a:r>
              <a:t/>
            </a:r>
            <a:endParaRPr b="1" sz="2565">
              <a:solidFill>
                <a:schemeClr val="lt1"/>
              </a:solidFill>
              <a:latin typeface="Open Sans"/>
              <a:ea typeface="Open Sans"/>
              <a:cs typeface="Open Sans"/>
              <a:sym typeface="Open Sans"/>
            </a:endParaRPr>
          </a:p>
        </p:txBody>
      </p:sp>
      <p:sp>
        <p:nvSpPr>
          <p:cNvPr id="332" name="Google Shape;332;p11"/>
          <p:cNvSpPr txBox="1"/>
          <p:nvPr/>
        </p:nvSpPr>
        <p:spPr>
          <a:xfrm>
            <a:off x="5282370" y="686966"/>
            <a:ext cx="12610281" cy="276998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6000">
                <a:solidFill>
                  <a:schemeClr val="lt1"/>
                </a:solidFill>
                <a:latin typeface="Nunito Sans Black"/>
                <a:ea typeface="Nunito Sans Black"/>
                <a:cs typeface="Nunito Sans Black"/>
                <a:sym typeface="Nunito Sans Black"/>
              </a:rPr>
              <a:t>Health &amp; Wellness Benefits of </a:t>
            </a:r>
            <a:r>
              <a:rPr lang="en-US" sz="6000">
                <a:solidFill>
                  <a:srgbClr val="0F243E"/>
                </a:solidFill>
                <a:latin typeface="Nunito Sans Black"/>
                <a:ea typeface="Nunito Sans Black"/>
                <a:cs typeface="Nunito Sans Black"/>
                <a:sym typeface="Nunito Sans Black"/>
              </a:rPr>
              <a:t>Public Investment in Parks and Recreation</a:t>
            </a:r>
            <a:endParaRPr/>
          </a:p>
        </p:txBody>
      </p:sp>
      <p:grpSp>
        <p:nvGrpSpPr>
          <p:cNvPr id="333" name="Google Shape;333;p11"/>
          <p:cNvGrpSpPr/>
          <p:nvPr/>
        </p:nvGrpSpPr>
        <p:grpSpPr>
          <a:xfrm>
            <a:off x="12363888" y="8508342"/>
            <a:ext cx="5543112" cy="1429539"/>
            <a:chOff x="12401170" y="8563680"/>
            <a:chExt cx="5543112" cy="1429539"/>
          </a:xfrm>
        </p:grpSpPr>
        <p:grpSp>
          <p:nvGrpSpPr>
            <p:cNvPr id="334" name="Google Shape;334;p11"/>
            <p:cNvGrpSpPr/>
            <p:nvPr/>
          </p:nvGrpSpPr>
          <p:grpSpPr>
            <a:xfrm>
              <a:off x="12401170" y="8949363"/>
              <a:ext cx="5543112" cy="1043856"/>
              <a:chOff x="12211567" y="8588412"/>
              <a:chExt cx="5543112" cy="1043856"/>
            </a:xfrm>
          </p:grpSpPr>
          <p:sp>
            <p:nvSpPr>
              <p:cNvPr id="335" name="Google Shape;335;p11"/>
              <p:cNvSpPr/>
              <p:nvPr/>
            </p:nvSpPr>
            <p:spPr>
              <a:xfrm>
                <a:off x="12211567" y="8588412"/>
                <a:ext cx="5543112" cy="1043856"/>
              </a:xfrm>
              <a:custGeom>
                <a:rect b="b" l="l" r="r" t="t"/>
                <a:pathLst>
                  <a:path extrusionOk="0" h="790212" w="5124628">
                    <a:moveTo>
                      <a:pt x="5000167" y="790212"/>
                    </a:moveTo>
                    <a:lnTo>
                      <a:pt x="124460" y="790212"/>
                    </a:lnTo>
                    <a:cubicBezTo>
                      <a:pt x="55880" y="790212"/>
                      <a:pt x="0" y="734332"/>
                      <a:pt x="0" y="665752"/>
                    </a:cubicBezTo>
                    <a:lnTo>
                      <a:pt x="0" y="124460"/>
                    </a:lnTo>
                    <a:cubicBezTo>
                      <a:pt x="0" y="55880"/>
                      <a:pt x="55880" y="0"/>
                      <a:pt x="124460" y="0"/>
                    </a:cubicBezTo>
                    <a:lnTo>
                      <a:pt x="5000167" y="0"/>
                    </a:lnTo>
                    <a:cubicBezTo>
                      <a:pt x="5068747" y="0"/>
                      <a:pt x="5124628" y="55880"/>
                      <a:pt x="5124628" y="124460"/>
                    </a:cubicBezTo>
                    <a:lnTo>
                      <a:pt x="5124628" y="665752"/>
                    </a:lnTo>
                    <a:cubicBezTo>
                      <a:pt x="5124628" y="734332"/>
                      <a:pt x="5068747" y="790212"/>
                      <a:pt x="5000167" y="790212"/>
                    </a:cubicBez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11"/>
              <p:cNvSpPr txBox="1"/>
              <p:nvPr/>
            </p:nvSpPr>
            <p:spPr>
              <a:xfrm>
                <a:off x="12491796" y="8810327"/>
                <a:ext cx="4982653" cy="620619"/>
              </a:xfrm>
              <a:prstGeom prst="rect">
                <a:avLst/>
              </a:prstGeom>
              <a:solidFill>
                <a:schemeClr val="dk2"/>
              </a:solid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lang="en-US" sz="1799">
                    <a:solidFill>
                      <a:schemeClr val="lt1"/>
                    </a:solidFill>
                    <a:latin typeface="Open Sans"/>
                    <a:ea typeface="Open Sans"/>
                    <a:cs typeface="Open Sans"/>
                    <a:sym typeface="Open Sans"/>
                  </a:rPr>
                  <a:t>Mueller, Park, Mowen 2019, Sato et al. 2019, Davies et al. 2019, Keane et al. 2019</a:t>
                </a:r>
                <a:endParaRPr/>
              </a:p>
            </p:txBody>
          </p:sp>
        </p:grpSp>
        <p:sp>
          <p:nvSpPr>
            <p:cNvPr id="337" name="Google Shape;337;p11"/>
            <p:cNvSpPr txBox="1"/>
            <p:nvPr/>
          </p:nvSpPr>
          <p:spPr>
            <a:xfrm>
              <a:off x="12427001" y="8563680"/>
              <a:ext cx="2077473" cy="385683"/>
            </a:xfrm>
            <a:prstGeom prst="rect">
              <a:avLst/>
            </a:prstGeom>
            <a:noFill/>
            <a:ln>
              <a:noFill/>
            </a:ln>
          </p:spPr>
          <p:txBody>
            <a:bodyPr anchorCtr="0" anchor="t" bIns="45700" lIns="91425" spcFirstLastPara="1" rIns="91425" wrap="square" tIns="45700">
              <a:spAutoFit/>
            </a:bodyPr>
            <a:lstStyle/>
            <a:p>
              <a:pPr indent="0" lvl="0" marL="0" marR="0" rtl="0" algn="l">
                <a:lnSpc>
                  <a:spcPct val="130388"/>
                </a:lnSpc>
                <a:spcBef>
                  <a:spcPts val="0"/>
                </a:spcBef>
                <a:spcAft>
                  <a:spcPts val="0"/>
                </a:spcAft>
                <a:buNone/>
              </a:pPr>
              <a:r>
                <a:rPr b="1" lang="en-US" sz="1800">
                  <a:solidFill>
                    <a:schemeClr val="lt1"/>
                  </a:solidFill>
                  <a:latin typeface="Open Sans"/>
                  <a:ea typeface="Open Sans"/>
                  <a:cs typeface="Open Sans"/>
                  <a:sym typeface="Open Sans"/>
                </a:rPr>
                <a:t>KEY REFERENCES</a:t>
              </a:r>
              <a:endParaRPr b="1" sz="1800">
                <a:solidFill>
                  <a:schemeClr val="lt1"/>
                </a:solidFill>
                <a:latin typeface="Open Sans"/>
                <a:ea typeface="Open Sans"/>
                <a:cs typeface="Open Sans"/>
                <a:sym typeface="Open Sans"/>
              </a:endParaRPr>
            </a:p>
          </p:txBody>
        </p:sp>
      </p:grpSp>
      <p:grpSp>
        <p:nvGrpSpPr>
          <p:cNvPr id="338" name="Google Shape;338;p11"/>
          <p:cNvGrpSpPr/>
          <p:nvPr/>
        </p:nvGrpSpPr>
        <p:grpSpPr>
          <a:xfrm>
            <a:off x="724718" y="2670697"/>
            <a:ext cx="7306439" cy="7306439"/>
            <a:chOff x="0" y="0"/>
            <a:chExt cx="6350000" cy="6350000"/>
          </a:xfrm>
        </p:grpSpPr>
        <p:sp>
          <p:nvSpPr>
            <p:cNvPr id="339" name="Google Shape;339;p11"/>
            <p:cNvSpPr/>
            <p:nvPr/>
          </p:nvSpPr>
          <p:spPr>
            <a:xfrm>
              <a:off x="655320" y="655320"/>
              <a:ext cx="5039360" cy="5039360"/>
            </a:xfrm>
            <a:custGeom>
              <a:rect b="b" l="l" r="r" t="t"/>
              <a:pathLst>
                <a:path extrusionOk="0"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rotWithShape="1">
              <a:blip r:embed="rId9">
                <a:alphaModFix/>
              </a:blip>
              <a:stretch>
                <a:fillRect b="0" l="-24901" r="-2490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11"/>
            <p:cNvSpPr/>
            <p:nvPr/>
          </p:nvSpPr>
          <p:spPr>
            <a:xfrm>
              <a:off x="0" y="0"/>
              <a:ext cx="6350000" cy="6350000"/>
            </a:xfrm>
            <a:custGeom>
              <a:rect b="b" l="l" r="r" t="t"/>
              <a:pathLst>
                <a:path extrusionOk="0"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345" name="Shape 345"/>
        <p:cNvGrpSpPr/>
        <p:nvPr/>
      </p:nvGrpSpPr>
      <p:grpSpPr>
        <a:xfrm>
          <a:off x="0" y="0"/>
          <a:ext cx="0" cy="0"/>
          <a:chOff x="0" y="0"/>
          <a:chExt cx="0" cy="0"/>
        </a:xfrm>
      </p:grpSpPr>
      <p:sp>
        <p:nvSpPr>
          <p:cNvPr id="346" name="Google Shape;346;p12"/>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12"/>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12"/>
          <p:cNvSpPr txBox="1"/>
          <p:nvPr/>
        </p:nvSpPr>
        <p:spPr>
          <a:xfrm>
            <a:off x="1447800" y="2781300"/>
            <a:ext cx="15768828" cy="5349240"/>
          </a:xfrm>
          <a:prstGeom prst="rect">
            <a:avLst/>
          </a:prstGeom>
          <a:solidFill>
            <a:srgbClr val="0F243E"/>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7200"/>
              <a:buFont typeface="Nunito Sans Black"/>
              <a:buNone/>
            </a:pPr>
            <a:r>
              <a:rPr lang="en-US" sz="7200">
                <a:solidFill>
                  <a:schemeClr val="lt1"/>
                </a:solidFill>
                <a:latin typeface="Nunito Sans Black"/>
                <a:ea typeface="Nunito Sans Black"/>
                <a:cs typeface="Nunito Sans Black"/>
                <a:sym typeface="Nunito Sans Black"/>
              </a:rPr>
              <a:t>THE DOWNSTREAM ECONOMIC BENEFITS OF PARKS AND RECREATION</a:t>
            </a:r>
            <a:br>
              <a:rPr lang="en-US" sz="7200">
                <a:solidFill>
                  <a:schemeClr val="lt1"/>
                </a:solidFill>
                <a:latin typeface="Nunito Sans Black"/>
                <a:ea typeface="Nunito Sans Black"/>
                <a:cs typeface="Nunito Sans Black"/>
                <a:sym typeface="Nunito Sans Black"/>
              </a:rPr>
            </a:br>
            <a:br>
              <a:rPr lang="en-US" sz="7200">
                <a:solidFill>
                  <a:schemeClr val="lt1"/>
                </a:solidFill>
                <a:latin typeface="Nunito Sans Black"/>
                <a:ea typeface="Nunito Sans Black"/>
                <a:cs typeface="Nunito Sans Black"/>
                <a:sym typeface="Nunito Sans Black"/>
              </a:rPr>
            </a:br>
            <a:r>
              <a:rPr lang="en-US" sz="7200">
                <a:solidFill>
                  <a:schemeClr val="lt1"/>
                </a:solidFill>
                <a:latin typeface="Open Sans"/>
                <a:ea typeface="Open Sans"/>
                <a:cs typeface="Open Sans"/>
                <a:sym typeface="Open Sans"/>
              </a:rPr>
              <a:t>EVIDENCE-BASED ESTIMATES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48"/>
                                        </p:tgtEl>
                                        <p:attrNameLst>
                                          <p:attrName>style.visibility</p:attrName>
                                        </p:attrNameLst>
                                      </p:cBhvr>
                                      <p:to>
                                        <p:strVal val="visible"/>
                                      </p:to>
                                    </p:set>
                                    <p:animEffect filter="fade" transition="in">
                                      <p:cBhvr>
                                        <p:cTn dur="4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353" name="Shape 353"/>
        <p:cNvGrpSpPr/>
        <p:nvPr/>
      </p:nvGrpSpPr>
      <p:grpSpPr>
        <a:xfrm>
          <a:off x="0" y="0"/>
          <a:ext cx="0" cy="0"/>
          <a:chOff x="0" y="0"/>
          <a:chExt cx="0" cy="0"/>
        </a:xfrm>
      </p:grpSpPr>
      <p:sp>
        <p:nvSpPr>
          <p:cNvPr id="354" name="Google Shape;354;p13"/>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13"/>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13"/>
          <p:cNvSpPr txBox="1"/>
          <p:nvPr/>
        </p:nvSpPr>
        <p:spPr>
          <a:xfrm>
            <a:off x="5791200" y="426977"/>
            <a:ext cx="11582400" cy="166199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5400">
                <a:solidFill>
                  <a:schemeClr val="lt1"/>
                </a:solidFill>
                <a:latin typeface="Nunito Sans Black"/>
                <a:ea typeface="Nunito Sans Black"/>
                <a:cs typeface="Nunito Sans Black"/>
                <a:sym typeface="Nunito Sans Black"/>
              </a:rPr>
              <a:t>Assessing the </a:t>
            </a:r>
            <a:r>
              <a:rPr lang="en-US" sz="5400">
                <a:solidFill>
                  <a:srgbClr val="0F243E"/>
                </a:solidFill>
                <a:latin typeface="Nunito Sans Black"/>
                <a:ea typeface="Nunito Sans Black"/>
                <a:cs typeface="Nunito Sans Black"/>
                <a:sym typeface="Nunito Sans Black"/>
              </a:rPr>
              <a:t>Economic Impacts </a:t>
            </a:r>
            <a:r>
              <a:rPr lang="en-US" sz="5400">
                <a:solidFill>
                  <a:schemeClr val="lt1"/>
                </a:solidFill>
                <a:latin typeface="Nunito Sans Black"/>
                <a:ea typeface="Nunito Sans Black"/>
                <a:cs typeface="Nunito Sans Black"/>
                <a:sym typeface="Nunito Sans Black"/>
              </a:rPr>
              <a:t>of Parks and Recreation</a:t>
            </a:r>
            <a:endParaRPr/>
          </a:p>
        </p:txBody>
      </p:sp>
      <p:grpSp>
        <p:nvGrpSpPr>
          <p:cNvPr id="357" name="Google Shape;357;p13"/>
          <p:cNvGrpSpPr/>
          <p:nvPr/>
        </p:nvGrpSpPr>
        <p:grpSpPr>
          <a:xfrm>
            <a:off x="324516" y="8618868"/>
            <a:ext cx="2444722" cy="1249854"/>
            <a:chOff x="377839" y="8624213"/>
            <a:chExt cx="2444722" cy="1249854"/>
          </a:xfrm>
        </p:grpSpPr>
        <p:grpSp>
          <p:nvGrpSpPr>
            <p:cNvPr id="358" name="Google Shape;358;p13"/>
            <p:cNvGrpSpPr/>
            <p:nvPr/>
          </p:nvGrpSpPr>
          <p:grpSpPr>
            <a:xfrm>
              <a:off x="403233" y="9019326"/>
              <a:ext cx="2419328" cy="854741"/>
              <a:chOff x="857274" y="9258300"/>
              <a:chExt cx="2419328" cy="854741"/>
            </a:xfrm>
          </p:grpSpPr>
          <p:sp>
            <p:nvSpPr>
              <p:cNvPr id="359" name="Google Shape;359;p13"/>
              <p:cNvSpPr/>
              <p:nvPr/>
            </p:nvSpPr>
            <p:spPr>
              <a:xfrm>
                <a:off x="857274" y="9258300"/>
                <a:ext cx="2419328" cy="854741"/>
              </a:xfrm>
              <a:custGeom>
                <a:rect b="b" l="l" r="r" t="t"/>
                <a:pathLst>
                  <a:path extrusionOk="0" h="790212" w="4703593">
                    <a:moveTo>
                      <a:pt x="4579133" y="790212"/>
                    </a:moveTo>
                    <a:lnTo>
                      <a:pt x="124460" y="790212"/>
                    </a:lnTo>
                    <a:cubicBezTo>
                      <a:pt x="55880" y="790212"/>
                      <a:pt x="0" y="734332"/>
                      <a:pt x="0" y="665752"/>
                    </a:cubicBezTo>
                    <a:lnTo>
                      <a:pt x="0" y="124460"/>
                    </a:lnTo>
                    <a:cubicBezTo>
                      <a:pt x="0" y="55880"/>
                      <a:pt x="55880" y="0"/>
                      <a:pt x="124460" y="0"/>
                    </a:cubicBezTo>
                    <a:lnTo>
                      <a:pt x="4579133" y="0"/>
                    </a:lnTo>
                    <a:cubicBezTo>
                      <a:pt x="4647713" y="0"/>
                      <a:pt x="4703593" y="55880"/>
                      <a:pt x="4703593" y="124460"/>
                    </a:cubicBezTo>
                    <a:lnTo>
                      <a:pt x="4703593" y="665752"/>
                    </a:lnTo>
                    <a:cubicBezTo>
                      <a:pt x="4703593" y="734332"/>
                      <a:pt x="4647713" y="790212"/>
                      <a:pt x="4579133" y="790212"/>
                    </a:cubicBez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13"/>
              <p:cNvSpPr txBox="1"/>
              <p:nvPr/>
            </p:nvSpPr>
            <p:spPr>
              <a:xfrm>
                <a:off x="909795" y="9365631"/>
                <a:ext cx="2366806" cy="620619"/>
              </a:xfrm>
              <a:prstGeom prst="rect">
                <a:avLst/>
              </a:prstGeom>
              <a:solidFill>
                <a:schemeClr val="dk2"/>
              </a:solid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lang="en-US" sz="1799">
                    <a:solidFill>
                      <a:schemeClr val="lt1"/>
                    </a:solidFill>
                    <a:latin typeface="Open Sans"/>
                    <a:ea typeface="Open Sans"/>
                    <a:cs typeface="Open Sans"/>
                    <a:sym typeface="Open Sans"/>
                  </a:rPr>
                  <a:t>King et al. 2014</a:t>
                </a:r>
                <a:endParaRPr/>
              </a:p>
              <a:p>
                <a:pPr indent="0" lvl="0" marL="0" marR="0" rtl="0" algn="ctr">
                  <a:lnSpc>
                    <a:spcPct val="140022"/>
                  </a:lnSpc>
                  <a:spcBef>
                    <a:spcPts val="0"/>
                  </a:spcBef>
                  <a:spcAft>
                    <a:spcPts val="0"/>
                  </a:spcAft>
                  <a:buNone/>
                </a:pPr>
                <a:r>
                  <a:rPr b="1" lang="en-US" sz="1799">
                    <a:solidFill>
                      <a:schemeClr val="lt1"/>
                    </a:solidFill>
                    <a:latin typeface="Open Sans"/>
                    <a:ea typeface="Open Sans"/>
                    <a:cs typeface="Open Sans"/>
                    <a:sym typeface="Open Sans"/>
                  </a:rPr>
                  <a:t>Keane et al. 2019</a:t>
                </a:r>
                <a:endParaRPr/>
              </a:p>
            </p:txBody>
          </p:sp>
        </p:grpSp>
        <p:sp>
          <p:nvSpPr>
            <p:cNvPr id="361" name="Google Shape;361;p13"/>
            <p:cNvSpPr txBox="1"/>
            <p:nvPr/>
          </p:nvSpPr>
          <p:spPr>
            <a:xfrm>
              <a:off x="377839" y="8624213"/>
              <a:ext cx="2077473" cy="385683"/>
            </a:xfrm>
            <a:prstGeom prst="rect">
              <a:avLst/>
            </a:prstGeom>
            <a:noFill/>
            <a:ln>
              <a:noFill/>
            </a:ln>
          </p:spPr>
          <p:txBody>
            <a:bodyPr anchorCtr="0" anchor="t" bIns="45700" lIns="91425" spcFirstLastPara="1" rIns="91425" wrap="square" tIns="45700">
              <a:spAutoFit/>
            </a:bodyPr>
            <a:lstStyle/>
            <a:p>
              <a:pPr indent="0" lvl="0" marL="0" marR="0" rtl="0" algn="l">
                <a:lnSpc>
                  <a:spcPct val="130388"/>
                </a:lnSpc>
                <a:spcBef>
                  <a:spcPts val="0"/>
                </a:spcBef>
                <a:spcAft>
                  <a:spcPts val="0"/>
                </a:spcAft>
                <a:buNone/>
              </a:pPr>
              <a:r>
                <a:rPr b="1" lang="en-US" sz="1800">
                  <a:solidFill>
                    <a:schemeClr val="lt1"/>
                  </a:solidFill>
                  <a:latin typeface="Open Sans"/>
                  <a:ea typeface="Open Sans"/>
                  <a:cs typeface="Open Sans"/>
                  <a:sym typeface="Open Sans"/>
                </a:rPr>
                <a:t>KEY REFERENCES</a:t>
              </a:r>
              <a:endParaRPr b="1" sz="1800">
                <a:solidFill>
                  <a:schemeClr val="lt1"/>
                </a:solidFill>
                <a:latin typeface="Open Sans"/>
                <a:ea typeface="Open Sans"/>
                <a:cs typeface="Open Sans"/>
                <a:sym typeface="Open Sans"/>
              </a:endParaRPr>
            </a:p>
          </p:txBody>
        </p:sp>
      </p:grpSp>
      <p:grpSp>
        <p:nvGrpSpPr>
          <p:cNvPr id="362" name="Google Shape;362;p13"/>
          <p:cNvGrpSpPr/>
          <p:nvPr/>
        </p:nvGrpSpPr>
        <p:grpSpPr>
          <a:xfrm>
            <a:off x="764276" y="2464078"/>
            <a:ext cx="11933617" cy="5080644"/>
            <a:chOff x="1457" y="0"/>
            <a:chExt cx="11933617" cy="5080644"/>
          </a:xfrm>
        </p:grpSpPr>
        <p:sp>
          <p:nvSpPr>
            <p:cNvPr id="363" name="Google Shape;363;p13"/>
            <p:cNvSpPr/>
            <p:nvPr/>
          </p:nvSpPr>
          <p:spPr>
            <a:xfrm>
              <a:off x="1457" y="0"/>
              <a:ext cx="3788450" cy="5080644"/>
            </a:xfrm>
            <a:prstGeom prst="roundRect">
              <a:avLst>
                <a:gd fmla="val 10000" name="adj"/>
              </a:avLst>
            </a:prstGeom>
            <a:solidFill>
              <a:srgbClr val="538C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3"/>
            <p:cNvSpPr txBox="1"/>
            <p:nvPr/>
          </p:nvSpPr>
          <p:spPr>
            <a:xfrm>
              <a:off x="1457" y="0"/>
              <a:ext cx="3788450" cy="1524193"/>
            </a:xfrm>
            <a:prstGeom prst="rect">
              <a:avLst/>
            </a:prstGeom>
            <a:noFill/>
            <a:ln>
              <a:noFill/>
            </a:ln>
          </p:spPr>
          <p:txBody>
            <a:bodyPr anchorCtr="0" anchor="ctr" bIns="152400" lIns="152400" spcFirstLastPara="1" rIns="152400" wrap="square" tIns="152400">
              <a:noAutofit/>
            </a:bodyPr>
            <a:lstStyle/>
            <a:p>
              <a:pPr indent="0" lvl="0" marL="0" marR="0" rtl="0" algn="ctr">
                <a:lnSpc>
                  <a:spcPct val="90000"/>
                </a:lnSpc>
                <a:spcBef>
                  <a:spcPts val="0"/>
                </a:spcBef>
                <a:spcAft>
                  <a:spcPts val="0"/>
                </a:spcAft>
                <a:buClr>
                  <a:schemeClr val="lt1"/>
                </a:buClr>
                <a:buSzPts val="4000"/>
                <a:buFont typeface="Open Sans"/>
                <a:buNone/>
              </a:pPr>
              <a:r>
                <a:rPr lang="en-US" sz="4000">
                  <a:solidFill>
                    <a:schemeClr val="lt1"/>
                  </a:solidFill>
                  <a:latin typeface="Open Sans"/>
                  <a:ea typeface="Open Sans"/>
                  <a:cs typeface="Open Sans"/>
                  <a:sym typeface="Open Sans"/>
                </a:rPr>
                <a:t>Economic Impact</a:t>
              </a:r>
              <a:endParaRPr/>
            </a:p>
          </p:txBody>
        </p:sp>
        <p:sp>
          <p:nvSpPr>
            <p:cNvPr id="365" name="Google Shape;365;p13"/>
            <p:cNvSpPr/>
            <p:nvPr/>
          </p:nvSpPr>
          <p:spPr>
            <a:xfrm>
              <a:off x="380302" y="1524193"/>
              <a:ext cx="3030760" cy="3302419"/>
            </a:xfrm>
            <a:prstGeom prst="roundRect">
              <a:avLst>
                <a:gd fmla="val 10000" name="adj"/>
              </a:avLst>
            </a:prstGeom>
            <a:solidFill>
              <a:srgbClr val="0F243E"/>
            </a:solidFill>
            <a:ln cap="flat" cmpd="sng" w="25400">
              <a:solidFill>
                <a:srgbClr val="8FB4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3"/>
            <p:cNvSpPr txBox="1"/>
            <p:nvPr/>
          </p:nvSpPr>
          <p:spPr>
            <a:xfrm>
              <a:off x="469070" y="1612961"/>
              <a:ext cx="2853224" cy="3124883"/>
            </a:xfrm>
            <a:prstGeom prst="rect">
              <a:avLst/>
            </a:prstGeom>
            <a:noFill/>
            <a:ln>
              <a:noFill/>
            </a:ln>
          </p:spPr>
          <p:txBody>
            <a:bodyPr anchorCtr="0" anchor="ctr" bIns="41900" lIns="55875" spcFirstLastPara="1" rIns="55875" wrap="square" tIns="41900">
              <a:noAutofit/>
            </a:bodyPr>
            <a:lstStyle/>
            <a:p>
              <a:pPr indent="0" lvl="0" marL="0" marR="0" rtl="0" algn="ctr">
                <a:lnSpc>
                  <a:spcPct val="90000"/>
                </a:lnSpc>
                <a:spcBef>
                  <a:spcPts val="0"/>
                </a:spcBef>
                <a:spcAft>
                  <a:spcPts val="0"/>
                </a:spcAft>
                <a:buClr>
                  <a:schemeClr val="lt1"/>
                </a:buClr>
                <a:buSzPts val="2200"/>
                <a:buFont typeface="Open Sans"/>
                <a:buNone/>
              </a:pPr>
              <a:r>
                <a:rPr b="0" lang="en-US" sz="2200">
                  <a:solidFill>
                    <a:schemeClr val="lt1"/>
                  </a:solidFill>
                  <a:latin typeface="Open Sans"/>
                  <a:ea typeface="Open Sans"/>
                  <a:cs typeface="Open Sans"/>
                  <a:sym typeface="Open Sans"/>
                </a:rPr>
                <a:t>Measures the </a:t>
              </a:r>
              <a:r>
                <a:rPr b="0" lang="en-US" sz="2200" u="sng">
                  <a:solidFill>
                    <a:schemeClr val="lt1"/>
                  </a:solidFill>
                  <a:latin typeface="Open Sans"/>
                  <a:ea typeface="Open Sans"/>
                  <a:cs typeface="Open Sans"/>
                  <a:sym typeface="Open Sans"/>
                </a:rPr>
                <a:t>tangible</a:t>
              </a:r>
              <a:r>
                <a:rPr b="0" lang="en-US" sz="2200" u="none">
                  <a:solidFill>
                    <a:schemeClr val="lt1"/>
                  </a:solidFill>
                  <a:latin typeface="Open Sans"/>
                  <a:ea typeface="Open Sans"/>
                  <a:cs typeface="Open Sans"/>
                  <a:sym typeface="Open Sans"/>
                </a:rPr>
                <a:t> </a:t>
              </a:r>
              <a:r>
                <a:rPr b="0" lang="en-US" sz="2200">
                  <a:solidFill>
                    <a:schemeClr val="lt1"/>
                  </a:solidFill>
                  <a:latin typeface="Open Sans"/>
                  <a:ea typeface="Open Sans"/>
                  <a:cs typeface="Open Sans"/>
                  <a:sym typeface="Open Sans"/>
                </a:rPr>
                <a:t>economic benefits of parks and recreation, such as economic activity, tourism revenue, and jobs creation.</a:t>
              </a:r>
              <a:endParaRPr/>
            </a:p>
          </p:txBody>
        </p:sp>
        <p:sp>
          <p:nvSpPr>
            <p:cNvPr id="367" name="Google Shape;367;p13"/>
            <p:cNvSpPr/>
            <p:nvPr/>
          </p:nvSpPr>
          <p:spPr>
            <a:xfrm>
              <a:off x="4074040" y="0"/>
              <a:ext cx="3788450" cy="5080644"/>
            </a:xfrm>
            <a:prstGeom prst="roundRect">
              <a:avLst>
                <a:gd fmla="val 10000" name="adj"/>
              </a:avLst>
            </a:prstGeom>
            <a:solidFill>
              <a:srgbClr val="538C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3"/>
            <p:cNvSpPr txBox="1"/>
            <p:nvPr/>
          </p:nvSpPr>
          <p:spPr>
            <a:xfrm>
              <a:off x="4074040" y="0"/>
              <a:ext cx="3788450" cy="1524193"/>
            </a:xfrm>
            <a:prstGeom prst="rect">
              <a:avLst/>
            </a:prstGeom>
            <a:noFill/>
            <a:ln>
              <a:noFill/>
            </a:ln>
          </p:spPr>
          <p:txBody>
            <a:bodyPr anchorCtr="0" anchor="ctr" bIns="152400" lIns="152400" spcFirstLastPara="1" rIns="152400" wrap="square" tIns="152400">
              <a:noAutofit/>
            </a:bodyPr>
            <a:lstStyle/>
            <a:p>
              <a:pPr indent="0" lvl="0" marL="0" marR="0" rtl="0" algn="ctr">
                <a:lnSpc>
                  <a:spcPct val="90000"/>
                </a:lnSpc>
                <a:spcBef>
                  <a:spcPts val="0"/>
                </a:spcBef>
                <a:spcAft>
                  <a:spcPts val="0"/>
                </a:spcAft>
                <a:buClr>
                  <a:schemeClr val="lt1"/>
                </a:buClr>
                <a:buSzPts val="4000"/>
                <a:buFont typeface="Open Sans"/>
                <a:buNone/>
              </a:pPr>
              <a:r>
                <a:rPr lang="en-US" sz="4000">
                  <a:solidFill>
                    <a:schemeClr val="lt1"/>
                  </a:solidFill>
                  <a:latin typeface="Open Sans"/>
                  <a:ea typeface="Open Sans"/>
                  <a:cs typeface="Open Sans"/>
                  <a:sym typeface="Open Sans"/>
                </a:rPr>
                <a:t>Cost-Benefit Analysis</a:t>
              </a:r>
              <a:endParaRPr/>
            </a:p>
          </p:txBody>
        </p:sp>
        <p:sp>
          <p:nvSpPr>
            <p:cNvPr id="369" name="Google Shape;369;p13"/>
            <p:cNvSpPr/>
            <p:nvPr/>
          </p:nvSpPr>
          <p:spPr>
            <a:xfrm>
              <a:off x="4452885" y="1524193"/>
              <a:ext cx="3030760" cy="3302419"/>
            </a:xfrm>
            <a:prstGeom prst="roundRect">
              <a:avLst>
                <a:gd fmla="val 10000" name="adj"/>
              </a:avLst>
            </a:prstGeom>
            <a:solidFill>
              <a:srgbClr val="0F243E"/>
            </a:solidFill>
            <a:ln cap="flat" cmpd="sng" w="25400">
              <a:solidFill>
                <a:srgbClr val="8FB4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3"/>
            <p:cNvSpPr txBox="1"/>
            <p:nvPr/>
          </p:nvSpPr>
          <p:spPr>
            <a:xfrm>
              <a:off x="4541653" y="1612961"/>
              <a:ext cx="2853224" cy="3124883"/>
            </a:xfrm>
            <a:prstGeom prst="rect">
              <a:avLst/>
            </a:prstGeom>
            <a:noFill/>
            <a:ln>
              <a:noFill/>
            </a:ln>
          </p:spPr>
          <p:txBody>
            <a:bodyPr anchorCtr="0" anchor="ctr" bIns="45700" lIns="60950" spcFirstLastPara="1" rIns="60950" wrap="square" tIns="45700">
              <a:noAutofit/>
            </a:bodyPr>
            <a:lstStyle/>
            <a:p>
              <a:pPr indent="0" lvl="0" marL="0" marR="0" rtl="0" algn="ctr">
                <a:lnSpc>
                  <a:spcPct val="90000"/>
                </a:lnSpc>
                <a:spcBef>
                  <a:spcPts val="0"/>
                </a:spcBef>
                <a:spcAft>
                  <a:spcPts val="0"/>
                </a:spcAft>
                <a:buClr>
                  <a:schemeClr val="lt1"/>
                </a:buClr>
                <a:buSzPts val="2400"/>
                <a:buFont typeface="Open Sans"/>
                <a:buNone/>
              </a:pPr>
              <a:r>
                <a:rPr b="0" lang="en-US" sz="2400">
                  <a:solidFill>
                    <a:schemeClr val="lt1"/>
                  </a:solidFill>
                  <a:latin typeface="Open Sans"/>
                  <a:ea typeface="Open Sans"/>
                  <a:cs typeface="Open Sans"/>
                  <a:sym typeface="Open Sans"/>
                </a:rPr>
                <a:t>Measures the </a:t>
              </a:r>
              <a:r>
                <a:rPr b="0" lang="en-US" sz="2400" u="sng">
                  <a:solidFill>
                    <a:schemeClr val="lt1"/>
                  </a:solidFill>
                  <a:latin typeface="Open Sans"/>
                  <a:ea typeface="Open Sans"/>
                  <a:cs typeface="Open Sans"/>
                  <a:sym typeface="Open Sans"/>
                </a:rPr>
                <a:t>tangible</a:t>
              </a:r>
              <a:r>
                <a:rPr b="0" lang="en-US" sz="2400" u="none">
                  <a:solidFill>
                    <a:schemeClr val="lt1"/>
                  </a:solidFill>
                  <a:latin typeface="Open Sans"/>
                  <a:ea typeface="Open Sans"/>
                  <a:cs typeface="Open Sans"/>
                  <a:sym typeface="Open Sans"/>
                </a:rPr>
                <a:t> </a:t>
              </a:r>
              <a:r>
                <a:rPr b="0" lang="en-US" sz="2400">
                  <a:solidFill>
                    <a:schemeClr val="lt1"/>
                  </a:solidFill>
                  <a:latin typeface="Open Sans"/>
                  <a:ea typeface="Open Sans"/>
                  <a:cs typeface="Open Sans"/>
                  <a:sym typeface="Open Sans"/>
                </a:rPr>
                <a:t>economic benefits of parks and recreation </a:t>
              </a:r>
              <a:r>
                <a:rPr b="0" lang="en-US" sz="2400" u="none">
                  <a:solidFill>
                    <a:schemeClr val="lt1"/>
                  </a:solidFill>
                  <a:latin typeface="Open Sans"/>
                  <a:ea typeface="Open Sans"/>
                  <a:cs typeface="Open Sans"/>
                  <a:sym typeface="Open Sans"/>
                </a:rPr>
                <a:t>relative to the up-front costs. </a:t>
              </a:r>
              <a:endParaRPr/>
            </a:p>
          </p:txBody>
        </p:sp>
        <p:sp>
          <p:nvSpPr>
            <p:cNvPr id="371" name="Google Shape;371;p13"/>
            <p:cNvSpPr/>
            <p:nvPr/>
          </p:nvSpPr>
          <p:spPr>
            <a:xfrm>
              <a:off x="8146624" y="0"/>
              <a:ext cx="3788450" cy="5080644"/>
            </a:xfrm>
            <a:prstGeom prst="roundRect">
              <a:avLst>
                <a:gd fmla="val 10000" name="adj"/>
              </a:avLst>
            </a:prstGeom>
            <a:solidFill>
              <a:srgbClr val="538C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3"/>
            <p:cNvSpPr txBox="1"/>
            <p:nvPr/>
          </p:nvSpPr>
          <p:spPr>
            <a:xfrm>
              <a:off x="8146624" y="0"/>
              <a:ext cx="3788450" cy="1524193"/>
            </a:xfrm>
            <a:prstGeom prst="rect">
              <a:avLst/>
            </a:prstGeom>
            <a:noFill/>
            <a:ln>
              <a:noFill/>
            </a:ln>
          </p:spPr>
          <p:txBody>
            <a:bodyPr anchorCtr="0" anchor="ctr" bIns="152400" lIns="152400" spcFirstLastPara="1" rIns="152400" wrap="square" tIns="152400">
              <a:noAutofit/>
            </a:bodyPr>
            <a:lstStyle/>
            <a:p>
              <a:pPr indent="0" lvl="0" marL="0" marR="0" rtl="0" algn="ctr">
                <a:lnSpc>
                  <a:spcPct val="90000"/>
                </a:lnSpc>
                <a:spcBef>
                  <a:spcPts val="0"/>
                </a:spcBef>
                <a:spcAft>
                  <a:spcPts val="0"/>
                </a:spcAft>
                <a:buClr>
                  <a:schemeClr val="lt1"/>
                </a:buClr>
                <a:buSzPts val="4000"/>
                <a:buFont typeface="Open Sans"/>
                <a:buNone/>
              </a:pPr>
              <a:r>
                <a:rPr b="0" lang="en-US" sz="4000">
                  <a:solidFill>
                    <a:schemeClr val="lt1"/>
                  </a:solidFill>
                  <a:latin typeface="Open Sans"/>
                  <a:ea typeface="Open Sans"/>
                  <a:cs typeface="Open Sans"/>
                  <a:sym typeface="Open Sans"/>
                </a:rPr>
                <a:t>Social Return on Investment</a:t>
              </a:r>
              <a:endParaRPr/>
            </a:p>
          </p:txBody>
        </p:sp>
        <p:sp>
          <p:nvSpPr>
            <p:cNvPr id="373" name="Google Shape;373;p13"/>
            <p:cNvSpPr/>
            <p:nvPr/>
          </p:nvSpPr>
          <p:spPr>
            <a:xfrm>
              <a:off x="8525469" y="1524193"/>
              <a:ext cx="3030760" cy="3302419"/>
            </a:xfrm>
            <a:prstGeom prst="roundRect">
              <a:avLst>
                <a:gd fmla="val 10000" name="adj"/>
              </a:avLst>
            </a:prstGeom>
            <a:solidFill>
              <a:srgbClr val="0F243E"/>
            </a:solidFill>
            <a:ln cap="flat" cmpd="sng" w="25400">
              <a:solidFill>
                <a:srgbClr val="8FB4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3"/>
            <p:cNvSpPr txBox="1"/>
            <p:nvPr/>
          </p:nvSpPr>
          <p:spPr>
            <a:xfrm>
              <a:off x="8614237" y="1612961"/>
              <a:ext cx="2853224" cy="3124883"/>
            </a:xfrm>
            <a:prstGeom prst="rect">
              <a:avLst/>
            </a:prstGeom>
            <a:noFill/>
            <a:ln>
              <a:noFill/>
            </a:ln>
          </p:spPr>
          <p:txBody>
            <a:bodyPr anchorCtr="0" anchor="ctr" bIns="41900" lIns="55875" spcFirstLastPara="1" rIns="55875" wrap="square" tIns="41900">
              <a:noAutofit/>
            </a:bodyPr>
            <a:lstStyle/>
            <a:p>
              <a:pPr indent="0" lvl="0" marL="0" marR="0" rtl="0" algn="ctr">
                <a:lnSpc>
                  <a:spcPct val="90000"/>
                </a:lnSpc>
                <a:spcBef>
                  <a:spcPts val="0"/>
                </a:spcBef>
                <a:spcAft>
                  <a:spcPts val="0"/>
                </a:spcAft>
                <a:buClr>
                  <a:schemeClr val="lt1"/>
                </a:buClr>
                <a:buSzPts val="2200"/>
                <a:buFont typeface="Open Sans"/>
                <a:buNone/>
              </a:pPr>
              <a:r>
                <a:rPr b="0" lang="en-US" sz="2200">
                  <a:solidFill>
                    <a:schemeClr val="lt1"/>
                  </a:solidFill>
                  <a:latin typeface="Open Sans"/>
                  <a:ea typeface="Open Sans"/>
                  <a:cs typeface="Open Sans"/>
                  <a:sym typeface="Open Sans"/>
                </a:rPr>
                <a:t>Measures the </a:t>
              </a:r>
              <a:r>
                <a:rPr b="0" lang="en-US" sz="2200" u="sng">
                  <a:solidFill>
                    <a:schemeClr val="lt1"/>
                  </a:solidFill>
                  <a:latin typeface="Open Sans"/>
                  <a:ea typeface="Open Sans"/>
                  <a:cs typeface="Open Sans"/>
                  <a:sym typeface="Open Sans"/>
                </a:rPr>
                <a:t>tangible </a:t>
              </a:r>
              <a:r>
                <a:rPr b="0" i="0" lang="en-US" sz="2200" u="sng">
                  <a:solidFill>
                    <a:schemeClr val="lt1"/>
                  </a:solidFill>
                  <a:latin typeface="Open Sans"/>
                  <a:ea typeface="Open Sans"/>
                  <a:cs typeface="Open Sans"/>
                  <a:sym typeface="Open Sans"/>
                </a:rPr>
                <a:t>and</a:t>
              </a:r>
              <a:r>
                <a:rPr b="0" lang="en-US" sz="2200" u="sng">
                  <a:solidFill>
                    <a:schemeClr val="lt1"/>
                  </a:solidFill>
                  <a:latin typeface="Open Sans"/>
                  <a:ea typeface="Open Sans"/>
                  <a:cs typeface="Open Sans"/>
                  <a:sym typeface="Open Sans"/>
                </a:rPr>
                <a:t> intangible </a:t>
              </a:r>
              <a:r>
                <a:rPr b="0" lang="en-US" sz="2200" u="none">
                  <a:solidFill>
                    <a:schemeClr val="lt1"/>
                  </a:solidFill>
                  <a:latin typeface="Open Sans"/>
                  <a:ea typeface="Open Sans"/>
                  <a:cs typeface="Open Sans"/>
                  <a:sym typeface="Open Sans"/>
                </a:rPr>
                <a:t>economic</a:t>
              </a:r>
              <a:r>
                <a:rPr b="0" lang="en-US" sz="2200" u="sng">
                  <a:solidFill>
                    <a:schemeClr val="lt1"/>
                  </a:solidFill>
                  <a:latin typeface="Open Sans"/>
                  <a:ea typeface="Open Sans"/>
                  <a:cs typeface="Open Sans"/>
                  <a:sym typeface="Open Sans"/>
                </a:rPr>
                <a:t> </a:t>
              </a:r>
              <a:r>
                <a:rPr b="0" lang="en-US" sz="2200">
                  <a:solidFill>
                    <a:schemeClr val="lt1"/>
                  </a:solidFill>
                  <a:latin typeface="Open Sans"/>
                  <a:ea typeface="Open Sans"/>
                  <a:cs typeface="Open Sans"/>
                  <a:sym typeface="Open Sans"/>
                </a:rPr>
                <a:t>benefits of parks and recreation relative to the up-front costs.</a:t>
              </a:r>
              <a:endParaRPr/>
            </a:p>
          </p:txBody>
        </p:sp>
      </p:grpSp>
      <p:sp>
        <p:nvSpPr>
          <p:cNvPr id="375" name="Google Shape;375;p13"/>
          <p:cNvSpPr/>
          <p:nvPr/>
        </p:nvSpPr>
        <p:spPr>
          <a:xfrm>
            <a:off x="8541830" y="8063973"/>
            <a:ext cx="5715000" cy="1804749"/>
          </a:xfrm>
          <a:prstGeom prst="wedgeRoundRectCallout">
            <a:avLst>
              <a:gd fmla="val -19833" name="adj1"/>
              <a:gd fmla="val -73666" name="adj2"/>
              <a:gd fmla="val 16667" name="adj3"/>
            </a:avLst>
          </a:prstGeom>
          <a:solidFill>
            <a:srgbClr val="17365D"/>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Open Sans"/>
                <a:ea typeface="Open Sans"/>
                <a:cs typeface="Open Sans"/>
                <a:sym typeface="Open Sans"/>
              </a:rPr>
              <a:t> </a:t>
            </a:r>
            <a:r>
              <a:rPr lang="en-US" sz="2000">
                <a:solidFill>
                  <a:schemeClr val="lt1"/>
                </a:solidFill>
                <a:latin typeface="Open Sans"/>
                <a:ea typeface="Open Sans"/>
                <a:cs typeface="Open Sans"/>
                <a:sym typeface="Open Sans"/>
              </a:rPr>
              <a:t>SROI assigns monetary value to things like improved community health &amp; well-being and enhanced environmental sustainability to provide a more holistic view of how parks and recreation improves the community.</a:t>
            </a:r>
            <a:endParaRPr b="0" sz="2000">
              <a:solidFill>
                <a:schemeClr val="lt1"/>
              </a:solidFill>
              <a:latin typeface="Open Sans"/>
              <a:ea typeface="Open Sans"/>
              <a:cs typeface="Open Sans"/>
              <a:sym typeface="Open Sans"/>
            </a:endParaRPr>
          </a:p>
        </p:txBody>
      </p:sp>
      <p:sp>
        <p:nvSpPr>
          <p:cNvPr id="376" name="Google Shape;376;p13"/>
          <p:cNvSpPr/>
          <p:nvPr/>
        </p:nvSpPr>
        <p:spPr>
          <a:xfrm>
            <a:off x="3336848" y="8063973"/>
            <a:ext cx="4206952" cy="1804749"/>
          </a:xfrm>
          <a:prstGeom prst="wedgeRoundRectCallout">
            <a:avLst>
              <a:gd fmla="val -17211" name="adj1"/>
              <a:gd fmla="val -83166" name="adj2"/>
              <a:gd fmla="val 16667" name="adj3"/>
            </a:avLst>
          </a:prstGeom>
          <a:solidFill>
            <a:srgbClr val="17365D"/>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Open Sans"/>
                <a:ea typeface="Open Sans"/>
                <a:cs typeface="Open Sans"/>
                <a:sym typeface="Open Sans"/>
              </a:rPr>
              <a:t>This can include considering how investing in parks and recreation </a:t>
            </a:r>
            <a:r>
              <a:rPr i="1" lang="en-US" sz="2000">
                <a:solidFill>
                  <a:schemeClr val="lt1"/>
                </a:solidFill>
                <a:latin typeface="Open Sans"/>
                <a:ea typeface="Open Sans"/>
                <a:cs typeface="Open Sans"/>
                <a:sym typeface="Open Sans"/>
              </a:rPr>
              <a:t>reduces </a:t>
            </a:r>
            <a:r>
              <a:rPr i="0" lang="en-US" sz="2000">
                <a:solidFill>
                  <a:schemeClr val="lt1"/>
                </a:solidFill>
                <a:latin typeface="Open Sans"/>
                <a:ea typeface="Open Sans"/>
                <a:cs typeface="Open Sans"/>
                <a:sym typeface="Open Sans"/>
              </a:rPr>
              <a:t>costs in the long-run (such as healthcare spending)</a:t>
            </a:r>
            <a:endParaRPr/>
          </a:p>
        </p:txBody>
      </p:sp>
      <p:grpSp>
        <p:nvGrpSpPr>
          <p:cNvPr id="377" name="Google Shape;377;p13"/>
          <p:cNvGrpSpPr/>
          <p:nvPr/>
        </p:nvGrpSpPr>
        <p:grpSpPr>
          <a:xfrm>
            <a:off x="13026221" y="2621079"/>
            <a:ext cx="4964923" cy="4717795"/>
            <a:chOff x="13026221" y="2621079"/>
            <a:chExt cx="4964923" cy="4717795"/>
          </a:xfrm>
        </p:grpSpPr>
        <p:grpSp>
          <p:nvGrpSpPr>
            <p:cNvPr id="378" name="Google Shape;378;p13"/>
            <p:cNvGrpSpPr/>
            <p:nvPr/>
          </p:nvGrpSpPr>
          <p:grpSpPr>
            <a:xfrm>
              <a:off x="13026221" y="2621079"/>
              <a:ext cx="4598195" cy="4536843"/>
              <a:chOff x="10246899" y="6810524"/>
              <a:chExt cx="4598237" cy="4745453"/>
            </a:xfrm>
          </p:grpSpPr>
          <p:sp>
            <p:nvSpPr>
              <p:cNvPr id="379" name="Google Shape;379;p13"/>
              <p:cNvSpPr/>
              <p:nvPr/>
            </p:nvSpPr>
            <p:spPr>
              <a:xfrm rot="-332226">
                <a:off x="10302448" y="7575727"/>
                <a:ext cx="694964" cy="1184994"/>
              </a:xfrm>
              <a:custGeom>
                <a:rect b="b" l="l" r="r" t="t"/>
                <a:pathLst>
                  <a:path extrusionOk="0" h="1450951" w="863316">
                    <a:moveTo>
                      <a:pt x="0" y="0"/>
                    </a:moveTo>
                    <a:lnTo>
                      <a:pt x="863315" y="0"/>
                    </a:lnTo>
                    <a:lnTo>
                      <a:pt x="863315" y="1450951"/>
                    </a:lnTo>
                    <a:lnTo>
                      <a:pt x="0" y="145095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13"/>
              <p:cNvSpPr/>
              <p:nvPr/>
            </p:nvSpPr>
            <p:spPr>
              <a:xfrm>
                <a:off x="11221092" y="7385051"/>
                <a:ext cx="945687" cy="1450951"/>
              </a:xfrm>
              <a:custGeom>
                <a:rect b="b" l="l" r="r" t="t"/>
                <a:pathLst>
                  <a:path extrusionOk="0" h="1776598" w="1174776">
                    <a:moveTo>
                      <a:pt x="0" y="0"/>
                    </a:moveTo>
                    <a:lnTo>
                      <a:pt x="1174775" y="0"/>
                    </a:lnTo>
                    <a:lnTo>
                      <a:pt x="1174775" y="1776598"/>
                    </a:lnTo>
                    <a:lnTo>
                      <a:pt x="0" y="177659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13"/>
              <p:cNvSpPr/>
              <p:nvPr/>
            </p:nvSpPr>
            <p:spPr>
              <a:xfrm>
                <a:off x="11354418" y="9891692"/>
                <a:ext cx="1183723" cy="1664285"/>
              </a:xfrm>
              <a:custGeom>
                <a:rect b="b" l="l" r="r" t="t"/>
                <a:pathLst>
                  <a:path extrusionOk="0" h="1664285" w="1183723">
                    <a:moveTo>
                      <a:pt x="0" y="0"/>
                    </a:moveTo>
                    <a:lnTo>
                      <a:pt x="1183723" y="0"/>
                    </a:lnTo>
                    <a:lnTo>
                      <a:pt x="1183723" y="1664286"/>
                    </a:lnTo>
                    <a:lnTo>
                      <a:pt x="0" y="166428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13"/>
              <p:cNvSpPr txBox="1"/>
              <p:nvPr/>
            </p:nvSpPr>
            <p:spPr>
              <a:xfrm>
                <a:off x="10499273" y="6810524"/>
                <a:ext cx="1583900" cy="37591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140">
                    <a:solidFill>
                      <a:schemeClr val="lt1"/>
                    </a:solidFill>
                    <a:latin typeface="Open Sans"/>
                    <a:ea typeface="Open Sans"/>
                    <a:cs typeface="Open Sans"/>
                    <a:sym typeface="Open Sans"/>
                  </a:rPr>
                  <a:t>EVERY</a:t>
                </a:r>
                <a:endParaRPr/>
              </a:p>
            </p:txBody>
          </p:sp>
          <p:sp>
            <p:nvSpPr>
              <p:cNvPr id="383" name="Google Shape;383;p13"/>
              <p:cNvSpPr txBox="1"/>
              <p:nvPr/>
            </p:nvSpPr>
            <p:spPr>
              <a:xfrm>
                <a:off x="12327122" y="7711360"/>
                <a:ext cx="2518014" cy="7783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40">
                    <a:solidFill>
                      <a:schemeClr val="lt1"/>
                    </a:solidFill>
                    <a:latin typeface="Open Sans"/>
                    <a:ea typeface="Open Sans"/>
                    <a:cs typeface="Open Sans"/>
                    <a:sym typeface="Open Sans"/>
                  </a:rPr>
                  <a:t>SPENT ON PARKS &amp; RECREATION</a:t>
                </a:r>
                <a:endParaRPr/>
              </a:p>
            </p:txBody>
          </p:sp>
          <p:sp>
            <p:nvSpPr>
              <p:cNvPr id="384" name="Google Shape;384;p13"/>
              <p:cNvSpPr txBox="1"/>
              <p:nvPr/>
            </p:nvSpPr>
            <p:spPr>
              <a:xfrm>
                <a:off x="12845466" y="10254426"/>
                <a:ext cx="1869205" cy="37591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140">
                    <a:solidFill>
                      <a:schemeClr val="lt1"/>
                    </a:solidFill>
                    <a:latin typeface="Open Sans"/>
                    <a:ea typeface="Open Sans"/>
                    <a:cs typeface="Open Sans"/>
                    <a:sym typeface="Open Sans"/>
                  </a:rPr>
                  <a:t>IN </a:t>
                </a:r>
                <a:r>
                  <a:rPr b="1" lang="en-US" sz="2140" u="sng">
                    <a:solidFill>
                      <a:schemeClr val="lt1"/>
                    </a:solidFill>
                    <a:latin typeface="Open Sans"/>
                    <a:ea typeface="Open Sans"/>
                    <a:cs typeface="Open Sans"/>
                    <a:sym typeface="Open Sans"/>
                  </a:rPr>
                  <a:t>REVENUE</a:t>
                </a:r>
                <a:endParaRPr/>
              </a:p>
            </p:txBody>
          </p:sp>
        </p:grpSp>
        <p:sp>
          <p:nvSpPr>
            <p:cNvPr id="385" name="Google Shape;385;p13"/>
            <p:cNvSpPr txBox="1"/>
            <p:nvPr/>
          </p:nvSpPr>
          <p:spPr>
            <a:xfrm>
              <a:off x="15390599" y="6443622"/>
              <a:ext cx="2517991" cy="35939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140">
                  <a:solidFill>
                    <a:schemeClr val="lt1"/>
                  </a:solidFill>
                  <a:latin typeface="Open Sans"/>
                  <a:ea typeface="Open Sans"/>
                  <a:cs typeface="Open Sans"/>
                  <a:sym typeface="Open Sans"/>
                </a:rPr>
                <a:t>IN </a:t>
              </a:r>
              <a:r>
                <a:rPr b="1" lang="en-US" sz="2140" u="sng">
                  <a:solidFill>
                    <a:schemeClr val="lt1"/>
                  </a:solidFill>
                  <a:latin typeface="Open Sans"/>
                  <a:ea typeface="Open Sans"/>
                  <a:cs typeface="Open Sans"/>
                  <a:sym typeface="Open Sans"/>
                </a:rPr>
                <a:t>COST SAVINGS</a:t>
              </a:r>
              <a:endParaRPr/>
            </a:p>
          </p:txBody>
        </p:sp>
        <p:sp>
          <p:nvSpPr>
            <p:cNvPr id="386" name="Google Shape;386;p13"/>
            <p:cNvSpPr txBox="1"/>
            <p:nvPr/>
          </p:nvSpPr>
          <p:spPr>
            <a:xfrm>
              <a:off x="15222086" y="6979480"/>
              <a:ext cx="2769058" cy="35939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140">
                  <a:solidFill>
                    <a:schemeClr val="lt1"/>
                  </a:solidFill>
                  <a:latin typeface="Open Sans"/>
                  <a:ea typeface="Open Sans"/>
                  <a:cs typeface="Open Sans"/>
                  <a:sym typeface="Open Sans"/>
                </a:rPr>
                <a:t>IN </a:t>
              </a:r>
              <a:r>
                <a:rPr b="1" lang="en-US" sz="2140" u="sng">
                  <a:solidFill>
                    <a:schemeClr val="lt1"/>
                  </a:solidFill>
                  <a:latin typeface="Open Sans"/>
                  <a:ea typeface="Open Sans"/>
                  <a:cs typeface="Open Sans"/>
                  <a:sym typeface="Open Sans"/>
                </a:rPr>
                <a:t>SOCIAL RETURNS</a:t>
              </a:r>
              <a:endParaRPr/>
            </a:p>
          </p:txBody>
        </p:sp>
      </p:grpSp>
      <p:sp>
        <p:nvSpPr>
          <p:cNvPr id="387" name="Google Shape;387;p13"/>
          <p:cNvSpPr txBox="1"/>
          <p:nvPr/>
        </p:nvSpPr>
        <p:spPr>
          <a:xfrm>
            <a:off x="13237237" y="5073811"/>
            <a:ext cx="1869189" cy="35939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140">
                <a:solidFill>
                  <a:schemeClr val="lt1"/>
                </a:solidFill>
                <a:latin typeface="Open Sans"/>
                <a:ea typeface="Open Sans"/>
                <a:cs typeface="Open Sans"/>
                <a:sym typeface="Open Sans"/>
              </a:rPr>
              <a:t>GENERATES</a:t>
            </a:r>
            <a:endParaRPr/>
          </a:p>
        </p:txBody>
      </p:sp>
      <p:sp>
        <p:nvSpPr>
          <p:cNvPr id="388" name="Google Shape;388;p13"/>
          <p:cNvSpPr/>
          <p:nvPr/>
        </p:nvSpPr>
        <p:spPr>
          <a:xfrm rot="-332226">
            <a:off x="13312579" y="5876248"/>
            <a:ext cx="694958" cy="1132902"/>
          </a:xfrm>
          <a:custGeom>
            <a:rect b="b" l="l" r="r" t="t"/>
            <a:pathLst>
              <a:path extrusionOk="0" h="1450951" w="863316">
                <a:moveTo>
                  <a:pt x="0" y="0"/>
                </a:moveTo>
                <a:lnTo>
                  <a:pt x="863315" y="0"/>
                </a:lnTo>
                <a:lnTo>
                  <a:pt x="863315" y="1450951"/>
                </a:lnTo>
                <a:lnTo>
                  <a:pt x="0" y="145095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392" name="Shape 392"/>
        <p:cNvGrpSpPr/>
        <p:nvPr/>
      </p:nvGrpSpPr>
      <p:grpSpPr>
        <a:xfrm>
          <a:off x="0" y="0"/>
          <a:ext cx="0" cy="0"/>
          <a:chOff x="0" y="0"/>
          <a:chExt cx="0" cy="0"/>
        </a:xfrm>
      </p:grpSpPr>
      <p:sp>
        <p:nvSpPr>
          <p:cNvPr id="393" name="Google Shape;393;p14"/>
          <p:cNvSpPr/>
          <p:nvPr/>
        </p:nvSpPr>
        <p:spPr>
          <a:xfrm>
            <a:off x="16675068" y="1702754"/>
            <a:ext cx="2010507" cy="2341202"/>
          </a:xfrm>
          <a:custGeom>
            <a:rect b="b" l="l" r="r" t="t"/>
            <a:pathLst>
              <a:path extrusionOk="0" h="2341202" w="2010507">
                <a:moveTo>
                  <a:pt x="0" y="0"/>
                </a:moveTo>
                <a:lnTo>
                  <a:pt x="2010508" y="0"/>
                </a:lnTo>
                <a:lnTo>
                  <a:pt x="2010508" y="2341202"/>
                </a:lnTo>
                <a:lnTo>
                  <a:pt x="0" y="234120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14"/>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14"/>
          <p:cNvSpPr/>
          <p:nvPr/>
        </p:nvSpPr>
        <p:spPr>
          <a:xfrm>
            <a:off x="11559226" y="9248328"/>
            <a:ext cx="3337098" cy="1038672"/>
          </a:xfrm>
          <a:custGeom>
            <a:rect b="b" l="l" r="r" t="t"/>
            <a:pathLst>
              <a:path extrusionOk="0" h="1038672" w="3337098">
                <a:moveTo>
                  <a:pt x="0" y="0"/>
                </a:moveTo>
                <a:lnTo>
                  <a:pt x="3337099" y="0"/>
                </a:lnTo>
                <a:lnTo>
                  <a:pt x="3337099" y="1038672"/>
                </a:lnTo>
                <a:lnTo>
                  <a:pt x="0" y="103867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14"/>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14"/>
          <p:cNvSpPr/>
          <p:nvPr/>
        </p:nvSpPr>
        <p:spPr>
          <a:xfrm>
            <a:off x="9977044" y="9457401"/>
            <a:ext cx="1253256" cy="1248699"/>
          </a:xfrm>
          <a:custGeom>
            <a:rect b="b" l="l" r="r" t="t"/>
            <a:pathLst>
              <a:path extrusionOk="0" h="1248699" w="1253256">
                <a:moveTo>
                  <a:pt x="0" y="0"/>
                </a:moveTo>
                <a:lnTo>
                  <a:pt x="1253256" y="0"/>
                </a:lnTo>
                <a:lnTo>
                  <a:pt x="1253256" y="1248699"/>
                </a:lnTo>
                <a:lnTo>
                  <a:pt x="0" y="124869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14"/>
          <p:cNvSpPr/>
          <p:nvPr/>
        </p:nvSpPr>
        <p:spPr>
          <a:xfrm>
            <a:off x="1546878" y="430551"/>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99" name="Google Shape;399;p14"/>
          <p:cNvGrpSpPr/>
          <p:nvPr/>
        </p:nvGrpSpPr>
        <p:grpSpPr>
          <a:xfrm>
            <a:off x="12560293" y="3081241"/>
            <a:ext cx="7306439" cy="7306439"/>
            <a:chOff x="0" y="0"/>
            <a:chExt cx="6350000" cy="6350000"/>
          </a:xfrm>
        </p:grpSpPr>
        <p:sp>
          <p:nvSpPr>
            <p:cNvPr id="400" name="Google Shape;400;p14"/>
            <p:cNvSpPr/>
            <p:nvPr/>
          </p:nvSpPr>
          <p:spPr>
            <a:xfrm>
              <a:off x="655320" y="655320"/>
              <a:ext cx="5039360" cy="5039360"/>
            </a:xfrm>
            <a:custGeom>
              <a:rect b="b" l="l" r="r" t="t"/>
              <a:pathLst>
                <a:path extrusionOk="0"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rotWithShape="1">
              <a:blip r:embed="rId8">
                <a:alphaModFix/>
              </a:blip>
              <a:stretch>
                <a:fillRect b="0" l="-7390" r="-4644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14"/>
            <p:cNvSpPr/>
            <p:nvPr/>
          </p:nvSpPr>
          <p:spPr>
            <a:xfrm>
              <a:off x="0" y="0"/>
              <a:ext cx="6350000" cy="6350000"/>
            </a:xfrm>
            <a:custGeom>
              <a:rect b="b" l="l" r="r" t="t"/>
              <a:pathLst>
                <a:path extrusionOk="0"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2" name="Google Shape;402;p14"/>
          <p:cNvSpPr txBox="1"/>
          <p:nvPr/>
        </p:nvSpPr>
        <p:spPr>
          <a:xfrm>
            <a:off x="5974709" y="407763"/>
            <a:ext cx="11248493" cy="184665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6000">
                <a:solidFill>
                  <a:schemeClr val="lt1"/>
                </a:solidFill>
                <a:latin typeface="Nunito Sans Black"/>
                <a:ea typeface="Nunito Sans Black"/>
                <a:cs typeface="Nunito Sans Black"/>
                <a:sym typeface="Nunito Sans Black"/>
              </a:rPr>
              <a:t>Estimated</a:t>
            </a:r>
            <a:r>
              <a:rPr lang="en-US" sz="6000">
                <a:solidFill>
                  <a:srgbClr val="005828"/>
                </a:solidFill>
                <a:latin typeface="Nunito Sans Black"/>
                <a:ea typeface="Nunito Sans Black"/>
                <a:cs typeface="Nunito Sans Black"/>
                <a:sym typeface="Nunito Sans Black"/>
              </a:rPr>
              <a:t> </a:t>
            </a:r>
            <a:r>
              <a:rPr lang="en-US" sz="6000">
                <a:solidFill>
                  <a:srgbClr val="0F243E"/>
                </a:solidFill>
                <a:latin typeface="Nunito Sans Black"/>
                <a:ea typeface="Nunito Sans Black"/>
                <a:cs typeface="Nunito Sans Black"/>
                <a:sym typeface="Nunito Sans Black"/>
              </a:rPr>
              <a:t>Economic Benefits </a:t>
            </a:r>
            <a:r>
              <a:rPr lang="en-US" sz="6000">
                <a:solidFill>
                  <a:schemeClr val="lt1"/>
                </a:solidFill>
                <a:latin typeface="Nunito Sans Black"/>
                <a:ea typeface="Nunito Sans Black"/>
                <a:cs typeface="Nunito Sans Black"/>
                <a:sym typeface="Nunito Sans Black"/>
              </a:rPr>
              <a:t>of Parks and Recreation</a:t>
            </a:r>
            <a:endParaRPr/>
          </a:p>
        </p:txBody>
      </p:sp>
      <p:grpSp>
        <p:nvGrpSpPr>
          <p:cNvPr id="403" name="Google Shape;403;p14"/>
          <p:cNvGrpSpPr/>
          <p:nvPr/>
        </p:nvGrpSpPr>
        <p:grpSpPr>
          <a:xfrm>
            <a:off x="6697552" y="2933700"/>
            <a:ext cx="6454631" cy="4055714"/>
            <a:chOff x="7195653" y="3355260"/>
            <a:chExt cx="6454631" cy="4055714"/>
          </a:xfrm>
        </p:grpSpPr>
        <p:grpSp>
          <p:nvGrpSpPr>
            <p:cNvPr id="404" name="Google Shape;404;p14"/>
            <p:cNvGrpSpPr/>
            <p:nvPr/>
          </p:nvGrpSpPr>
          <p:grpSpPr>
            <a:xfrm>
              <a:off x="7300007" y="3355260"/>
              <a:ext cx="6350277" cy="3603650"/>
              <a:chOff x="7373358" y="3461632"/>
              <a:chExt cx="6350277" cy="3603650"/>
            </a:xfrm>
          </p:grpSpPr>
          <p:grpSp>
            <p:nvGrpSpPr>
              <p:cNvPr id="405" name="Google Shape;405;p14"/>
              <p:cNvGrpSpPr/>
              <p:nvPr/>
            </p:nvGrpSpPr>
            <p:grpSpPr>
              <a:xfrm>
                <a:off x="7373358" y="3461632"/>
                <a:ext cx="6350277" cy="3603650"/>
                <a:chOff x="664566" y="6453732"/>
                <a:chExt cx="5649482" cy="3035450"/>
              </a:xfrm>
            </p:grpSpPr>
            <p:sp>
              <p:nvSpPr>
                <p:cNvPr id="406" name="Google Shape;406;p14"/>
                <p:cNvSpPr/>
                <p:nvPr/>
              </p:nvSpPr>
              <p:spPr>
                <a:xfrm>
                  <a:off x="664566" y="6453732"/>
                  <a:ext cx="5649482" cy="3035450"/>
                </a:xfrm>
                <a:custGeom>
                  <a:rect b="b" l="l" r="r" t="t"/>
                  <a:pathLst>
                    <a:path extrusionOk="0" h="2131825" w="4727277">
                      <a:moveTo>
                        <a:pt x="4602817" y="2131825"/>
                      </a:moveTo>
                      <a:lnTo>
                        <a:pt x="124460" y="2131825"/>
                      </a:lnTo>
                      <a:cubicBezTo>
                        <a:pt x="55880" y="2131825"/>
                        <a:pt x="0" y="2075945"/>
                        <a:pt x="0" y="2007365"/>
                      </a:cubicBezTo>
                      <a:lnTo>
                        <a:pt x="0" y="124460"/>
                      </a:lnTo>
                      <a:cubicBezTo>
                        <a:pt x="0" y="55880"/>
                        <a:pt x="55880" y="0"/>
                        <a:pt x="124460" y="0"/>
                      </a:cubicBezTo>
                      <a:lnTo>
                        <a:pt x="4602817" y="0"/>
                      </a:lnTo>
                      <a:cubicBezTo>
                        <a:pt x="4671397" y="0"/>
                        <a:pt x="4727277" y="55880"/>
                        <a:pt x="4727277" y="124460"/>
                      </a:cubicBezTo>
                      <a:lnTo>
                        <a:pt x="4727277" y="2007365"/>
                      </a:lnTo>
                      <a:cubicBezTo>
                        <a:pt x="4727277" y="2075945"/>
                        <a:pt x="4671397" y="2131825"/>
                        <a:pt x="4602817" y="2131825"/>
                      </a:cubicBezTo>
                      <a:close/>
                    </a:path>
                  </a:pathLst>
                </a:custGeom>
                <a:solidFill>
                  <a:srgbClr val="0F243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407" name="Google Shape;407;p14"/>
                <p:cNvSpPr/>
                <p:nvPr/>
              </p:nvSpPr>
              <p:spPr>
                <a:xfrm>
                  <a:off x="1901582" y="7353999"/>
                  <a:ext cx="815217" cy="1232842"/>
                </a:xfrm>
                <a:custGeom>
                  <a:rect b="b" l="l" r="r" t="t"/>
                  <a:pathLst>
                    <a:path extrusionOk="0" h="1232842" w="815217">
                      <a:moveTo>
                        <a:pt x="0" y="0"/>
                      </a:moveTo>
                      <a:lnTo>
                        <a:pt x="815217" y="0"/>
                      </a:lnTo>
                      <a:lnTo>
                        <a:pt x="815217" y="1232843"/>
                      </a:lnTo>
                      <a:lnTo>
                        <a:pt x="0" y="1232843"/>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408" name="Google Shape;408;p14"/>
                <p:cNvSpPr/>
                <p:nvPr/>
              </p:nvSpPr>
              <p:spPr>
                <a:xfrm>
                  <a:off x="2938106" y="7941253"/>
                  <a:ext cx="739684" cy="378163"/>
                </a:xfrm>
                <a:custGeom>
                  <a:rect b="b" l="l" r="r" t="t"/>
                  <a:pathLst>
                    <a:path extrusionOk="0" h="378163" w="739684">
                      <a:moveTo>
                        <a:pt x="0" y="0"/>
                      </a:moveTo>
                      <a:lnTo>
                        <a:pt x="739684" y="0"/>
                      </a:lnTo>
                      <a:lnTo>
                        <a:pt x="739684" y="378163"/>
                      </a:lnTo>
                      <a:lnTo>
                        <a:pt x="0" y="37816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409" name="Google Shape;409;p14"/>
                <p:cNvSpPr/>
                <p:nvPr/>
              </p:nvSpPr>
              <p:spPr>
                <a:xfrm rot="-666695">
                  <a:off x="1021557" y="7579327"/>
                  <a:ext cx="892966" cy="985342"/>
                </a:xfrm>
                <a:custGeom>
                  <a:rect b="b" l="l" r="r" t="t"/>
                  <a:pathLst>
                    <a:path extrusionOk="0" h="985342" w="892966">
                      <a:moveTo>
                        <a:pt x="0" y="0"/>
                      </a:moveTo>
                      <a:lnTo>
                        <a:pt x="892967" y="0"/>
                      </a:lnTo>
                      <a:lnTo>
                        <a:pt x="892967" y="985342"/>
                      </a:lnTo>
                      <a:lnTo>
                        <a:pt x="0" y="985342"/>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410" name="Google Shape;410;p14"/>
                <p:cNvSpPr txBox="1"/>
                <p:nvPr/>
              </p:nvSpPr>
              <p:spPr>
                <a:xfrm>
                  <a:off x="3562298" y="7215489"/>
                  <a:ext cx="1297106" cy="226842"/>
                </a:xfrm>
                <a:prstGeom prst="rect">
                  <a:avLst/>
                </a:prstGeom>
                <a:noFill/>
                <a:ln>
                  <a:noFill/>
                </a:ln>
              </p:spPr>
              <p:txBody>
                <a:bodyPr anchorCtr="0" anchor="t" bIns="0" lIns="0" spcFirstLastPara="1" rIns="0" wrap="square" tIns="0">
                  <a:spAutoFit/>
                </a:bodyPr>
                <a:lstStyle/>
                <a:p>
                  <a:pPr indent="0" lvl="0" marL="0" marR="0" rtl="0" algn="l">
                    <a:lnSpc>
                      <a:spcPct val="115500"/>
                    </a:lnSpc>
                    <a:spcBef>
                      <a:spcPts val="0"/>
                    </a:spcBef>
                    <a:spcAft>
                      <a:spcPts val="0"/>
                    </a:spcAft>
                    <a:buNone/>
                  </a:pPr>
                  <a:r>
                    <a:rPr b="1" lang="en-US" sz="1800">
                      <a:solidFill>
                        <a:schemeClr val="lt1"/>
                      </a:solidFill>
                      <a:latin typeface="Open Sans"/>
                      <a:ea typeface="Open Sans"/>
                      <a:cs typeface="Open Sans"/>
                      <a:sym typeface="Open Sans"/>
                    </a:rPr>
                    <a:t>GENERATES</a:t>
                  </a:r>
                  <a:endParaRPr/>
                </a:p>
              </p:txBody>
            </p:sp>
            <p:sp>
              <p:nvSpPr>
                <p:cNvPr id="411" name="Google Shape;411;p14"/>
                <p:cNvSpPr/>
                <p:nvPr/>
              </p:nvSpPr>
              <p:spPr>
                <a:xfrm rot="-666695">
                  <a:off x="3764368" y="7637664"/>
                  <a:ext cx="892966" cy="985342"/>
                </a:xfrm>
                <a:custGeom>
                  <a:rect b="b" l="l" r="r" t="t"/>
                  <a:pathLst>
                    <a:path extrusionOk="0" h="985342" w="892966">
                      <a:moveTo>
                        <a:pt x="0" y="0"/>
                      </a:moveTo>
                      <a:lnTo>
                        <a:pt x="892966" y="0"/>
                      </a:lnTo>
                      <a:lnTo>
                        <a:pt x="892966" y="985342"/>
                      </a:lnTo>
                      <a:lnTo>
                        <a:pt x="0" y="985342"/>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412" name="Google Shape;412;p14"/>
                <p:cNvSpPr/>
                <p:nvPr/>
              </p:nvSpPr>
              <p:spPr>
                <a:xfrm>
                  <a:off x="4778210" y="7442331"/>
                  <a:ext cx="1036852" cy="1268235"/>
                </a:xfrm>
                <a:custGeom>
                  <a:rect b="b" l="l" r="r" t="t"/>
                  <a:pathLst>
                    <a:path extrusionOk="0" h="1475640" w="1160222">
                      <a:moveTo>
                        <a:pt x="0" y="0"/>
                      </a:moveTo>
                      <a:lnTo>
                        <a:pt x="1160222" y="0"/>
                      </a:lnTo>
                      <a:lnTo>
                        <a:pt x="1160222" y="1475640"/>
                      </a:lnTo>
                      <a:lnTo>
                        <a:pt x="0" y="1475640"/>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413" name="Google Shape;413;p14"/>
                <p:cNvSpPr txBox="1"/>
                <p:nvPr/>
              </p:nvSpPr>
              <p:spPr>
                <a:xfrm>
                  <a:off x="1531071" y="7105555"/>
                  <a:ext cx="1099123" cy="226842"/>
                </a:xfrm>
                <a:prstGeom prst="rect">
                  <a:avLst/>
                </a:prstGeom>
                <a:noFill/>
                <a:ln>
                  <a:noFill/>
                </a:ln>
              </p:spPr>
              <p:txBody>
                <a:bodyPr anchorCtr="0" anchor="t" bIns="0" lIns="0" spcFirstLastPara="1" rIns="0" wrap="square" tIns="0">
                  <a:spAutoFit/>
                </a:bodyPr>
                <a:lstStyle/>
                <a:p>
                  <a:pPr indent="0" lvl="0" marL="0" marR="0" rtl="0" algn="l">
                    <a:lnSpc>
                      <a:spcPct val="115500"/>
                    </a:lnSpc>
                    <a:spcBef>
                      <a:spcPts val="0"/>
                    </a:spcBef>
                    <a:spcAft>
                      <a:spcPts val="0"/>
                    </a:spcAft>
                    <a:buNone/>
                  </a:pPr>
                  <a:r>
                    <a:rPr b="1" lang="en-US" sz="1800">
                      <a:solidFill>
                        <a:schemeClr val="lt1"/>
                      </a:solidFill>
                      <a:latin typeface="Open Sans"/>
                      <a:ea typeface="Open Sans"/>
                      <a:cs typeface="Open Sans"/>
                      <a:sym typeface="Open Sans"/>
                    </a:rPr>
                    <a:t>EVERY</a:t>
                  </a:r>
                  <a:endParaRPr/>
                </a:p>
              </p:txBody>
            </p:sp>
            <p:sp>
              <p:nvSpPr>
                <p:cNvPr id="414" name="Google Shape;414;p14"/>
                <p:cNvSpPr txBox="1"/>
                <p:nvPr/>
              </p:nvSpPr>
              <p:spPr>
                <a:xfrm>
                  <a:off x="1320588" y="8797640"/>
                  <a:ext cx="1818115" cy="453685"/>
                </a:xfrm>
                <a:prstGeom prst="rect">
                  <a:avLst/>
                </a:prstGeom>
                <a:noFill/>
                <a:ln>
                  <a:noFill/>
                </a:ln>
              </p:spPr>
              <p:txBody>
                <a:bodyPr anchorCtr="0" anchor="t" bIns="0" lIns="0" spcFirstLastPara="1" rIns="0" wrap="square" tIns="0">
                  <a:spAutoFit/>
                </a:bodyPr>
                <a:lstStyle/>
                <a:p>
                  <a:pPr indent="0" lvl="0" marL="0" marR="0" rtl="0" algn="l">
                    <a:lnSpc>
                      <a:spcPct val="115500"/>
                    </a:lnSpc>
                    <a:spcBef>
                      <a:spcPts val="0"/>
                    </a:spcBef>
                    <a:spcAft>
                      <a:spcPts val="0"/>
                    </a:spcAft>
                    <a:buNone/>
                  </a:pPr>
                  <a:r>
                    <a:rPr b="1" lang="en-US" sz="1800">
                      <a:solidFill>
                        <a:schemeClr val="lt1"/>
                      </a:solidFill>
                      <a:latin typeface="Open Sans"/>
                      <a:ea typeface="Open Sans"/>
                      <a:cs typeface="Open Sans"/>
                      <a:sym typeface="Open Sans"/>
                    </a:rPr>
                    <a:t>SPENT ON PARKS &amp; RECREATION</a:t>
                  </a:r>
                  <a:endParaRPr/>
                </a:p>
              </p:txBody>
            </p:sp>
            <p:sp>
              <p:nvSpPr>
                <p:cNvPr id="415" name="Google Shape;415;p14"/>
                <p:cNvSpPr txBox="1"/>
                <p:nvPr/>
              </p:nvSpPr>
              <p:spPr>
                <a:xfrm>
                  <a:off x="4167624" y="8797640"/>
                  <a:ext cx="1404143" cy="453685"/>
                </a:xfrm>
                <a:prstGeom prst="rect">
                  <a:avLst/>
                </a:prstGeom>
                <a:noFill/>
                <a:ln>
                  <a:noFill/>
                </a:ln>
              </p:spPr>
              <p:txBody>
                <a:bodyPr anchorCtr="0" anchor="t" bIns="0" lIns="0" spcFirstLastPara="1" rIns="0" wrap="square" tIns="0">
                  <a:spAutoFit/>
                </a:bodyPr>
                <a:lstStyle/>
                <a:p>
                  <a:pPr indent="0" lvl="0" marL="0" marR="0" rtl="0" algn="l">
                    <a:lnSpc>
                      <a:spcPct val="115500"/>
                    </a:lnSpc>
                    <a:spcBef>
                      <a:spcPts val="0"/>
                    </a:spcBef>
                    <a:spcAft>
                      <a:spcPts val="0"/>
                    </a:spcAft>
                    <a:buNone/>
                  </a:pPr>
                  <a:r>
                    <a:rPr b="1" lang="en-US" sz="1800">
                      <a:solidFill>
                        <a:schemeClr val="lt1"/>
                      </a:solidFill>
                      <a:latin typeface="Open Sans"/>
                      <a:ea typeface="Open Sans"/>
                      <a:cs typeface="Open Sans"/>
                      <a:sym typeface="Open Sans"/>
                    </a:rPr>
                    <a:t>IN SOCIAL RETURNS</a:t>
                  </a:r>
                  <a:endParaRPr/>
                </a:p>
              </p:txBody>
            </p:sp>
          </p:grpSp>
          <p:sp>
            <p:nvSpPr>
              <p:cNvPr id="416" name="Google Shape;416;p14"/>
              <p:cNvSpPr txBox="1"/>
              <p:nvPr/>
            </p:nvSpPr>
            <p:spPr>
              <a:xfrm>
                <a:off x="7641921" y="3521344"/>
                <a:ext cx="2496909" cy="467757"/>
              </a:xfrm>
              <a:prstGeom prst="rect">
                <a:avLst/>
              </a:prstGeom>
              <a:noFill/>
              <a:ln>
                <a:noFill/>
              </a:ln>
            </p:spPr>
            <p:txBody>
              <a:bodyPr anchorCtr="0" anchor="t" bIns="0" lIns="0" spcFirstLastPara="1" rIns="0" wrap="square" tIns="0">
                <a:spAutoFit/>
              </a:bodyPr>
              <a:lstStyle/>
              <a:p>
                <a:pPr indent="0" lvl="0" marL="0" marR="0" rtl="0" algn="l">
                  <a:lnSpc>
                    <a:spcPct val="163291"/>
                  </a:lnSpc>
                  <a:spcBef>
                    <a:spcPts val="0"/>
                  </a:spcBef>
                  <a:spcAft>
                    <a:spcPts val="0"/>
                  </a:spcAft>
                  <a:buNone/>
                </a:pPr>
                <a:r>
                  <a:rPr lang="en-US" sz="2400">
                    <a:solidFill>
                      <a:schemeClr val="lt1"/>
                    </a:solidFill>
                    <a:latin typeface="Open Sans"/>
                    <a:ea typeface="Open Sans"/>
                    <a:cs typeface="Open Sans"/>
                    <a:sym typeface="Open Sans"/>
                  </a:rPr>
                  <a:t>In the </a:t>
                </a:r>
                <a:r>
                  <a:rPr lang="en-US" sz="2400" u="sng">
                    <a:solidFill>
                      <a:schemeClr val="lt1"/>
                    </a:solidFill>
                    <a:latin typeface="Open Sans"/>
                    <a:ea typeface="Open Sans"/>
                    <a:cs typeface="Open Sans"/>
                    <a:sym typeface="Open Sans"/>
                  </a:rPr>
                  <a:t>U.K</a:t>
                </a:r>
                <a:r>
                  <a:rPr lang="en-US" sz="2400">
                    <a:solidFill>
                      <a:schemeClr val="lt1"/>
                    </a:solidFill>
                    <a:latin typeface="Open Sans"/>
                    <a:ea typeface="Open Sans"/>
                    <a:cs typeface="Open Sans"/>
                    <a:sym typeface="Open Sans"/>
                  </a:rPr>
                  <a:t>.</a:t>
                </a:r>
                <a:endParaRPr sz="2400" u="sng">
                  <a:solidFill>
                    <a:schemeClr val="lt1"/>
                  </a:solidFill>
                  <a:latin typeface="Open Sans"/>
                  <a:ea typeface="Open Sans"/>
                  <a:cs typeface="Open Sans"/>
                  <a:sym typeface="Open Sans"/>
                </a:endParaRPr>
              </a:p>
            </p:txBody>
          </p:sp>
        </p:grpSp>
        <p:sp>
          <p:nvSpPr>
            <p:cNvPr id="417" name="Google Shape;417;p14"/>
            <p:cNvSpPr txBox="1"/>
            <p:nvPr/>
          </p:nvSpPr>
          <p:spPr>
            <a:xfrm>
              <a:off x="7195653" y="7018622"/>
              <a:ext cx="2411158" cy="392352"/>
            </a:xfrm>
            <a:prstGeom prst="rect">
              <a:avLst/>
            </a:prstGeom>
            <a:noFill/>
            <a:ln>
              <a:noFill/>
            </a:ln>
          </p:spPr>
          <p:txBody>
            <a:bodyPr anchorCtr="0" anchor="t" bIns="45700" lIns="91425" spcFirstLastPara="1" rIns="91425" wrap="square" tIns="45700">
              <a:spAutoFit/>
            </a:bodyPr>
            <a:lstStyle/>
            <a:p>
              <a:pPr indent="0" lvl="0" marL="0" marR="0" rtl="0" algn="ctr">
                <a:lnSpc>
                  <a:spcPct val="140022"/>
                </a:lnSpc>
                <a:spcBef>
                  <a:spcPts val="0"/>
                </a:spcBef>
                <a:spcAft>
                  <a:spcPts val="0"/>
                </a:spcAft>
                <a:buNone/>
              </a:pPr>
              <a:r>
                <a:rPr b="1" lang="en-US" sz="1799">
                  <a:solidFill>
                    <a:schemeClr val="lt1"/>
                  </a:solidFill>
                  <a:latin typeface="Open Sans"/>
                  <a:ea typeface="Open Sans"/>
                  <a:cs typeface="Open Sans"/>
                  <a:sym typeface="Open Sans"/>
                </a:rPr>
                <a:t>Davies et al. 2021</a:t>
              </a:r>
              <a:endParaRPr/>
            </a:p>
          </p:txBody>
        </p:sp>
      </p:grpSp>
      <p:sp>
        <p:nvSpPr>
          <p:cNvPr id="418" name="Google Shape;418;p14"/>
          <p:cNvSpPr/>
          <p:nvPr/>
        </p:nvSpPr>
        <p:spPr>
          <a:xfrm>
            <a:off x="7068329" y="7494385"/>
            <a:ext cx="5133548" cy="1498283"/>
          </a:xfrm>
          <a:prstGeom prst="wedgeRoundRectCallout">
            <a:avLst>
              <a:gd fmla="val 10338" name="adj1"/>
              <a:gd fmla="val -83717" name="adj2"/>
              <a:gd fmla="val 16667" name="adj3"/>
            </a:avLst>
          </a:prstGeom>
          <a:solidFill>
            <a:schemeClr val="dk2"/>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40944"/>
              </a:lnSpc>
              <a:spcBef>
                <a:spcPts val="0"/>
              </a:spcBef>
              <a:spcAft>
                <a:spcPts val="0"/>
              </a:spcAft>
              <a:buNone/>
            </a:pPr>
            <a:r>
              <a:rPr lang="en-US" sz="1800">
                <a:solidFill>
                  <a:schemeClr val="lt1"/>
                </a:solidFill>
                <a:latin typeface="Open Sans"/>
                <a:ea typeface="Open Sans"/>
                <a:cs typeface="Open Sans"/>
                <a:sym typeface="Open Sans"/>
              </a:rPr>
              <a:t>While no one has developed an SROI calculator for Utah, the SROI framework helps illustrate the </a:t>
            </a:r>
            <a:r>
              <a:rPr b="1" lang="en-US" sz="1800">
                <a:solidFill>
                  <a:schemeClr val="lt1"/>
                </a:solidFill>
                <a:latin typeface="Open Sans"/>
                <a:ea typeface="Open Sans"/>
                <a:cs typeface="Open Sans"/>
                <a:sym typeface="Open Sans"/>
              </a:rPr>
              <a:t>holistic</a:t>
            </a:r>
            <a:r>
              <a:rPr lang="en-US" sz="1800">
                <a:solidFill>
                  <a:schemeClr val="lt1"/>
                </a:solidFill>
                <a:latin typeface="Open Sans"/>
                <a:ea typeface="Open Sans"/>
                <a:cs typeface="Open Sans"/>
                <a:sym typeface="Open Sans"/>
              </a:rPr>
              <a:t> downstream effects of parks and recreation spending.</a:t>
            </a:r>
            <a:endParaRPr sz="1800">
              <a:solidFill>
                <a:schemeClr val="lt1"/>
              </a:solidFill>
              <a:latin typeface="Open Sans"/>
              <a:ea typeface="Open Sans"/>
              <a:cs typeface="Open Sans"/>
              <a:sym typeface="Open Sans"/>
            </a:endParaRPr>
          </a:p>
        </p:txBody>
      </p:sp>
      <p:sp>
        <p:nvSpPr>
          <p:cNvPr id="419" name="Google Shape;419;p14"/>
          <p:cNvSpPr txBox="1"/>
          <p:nvPr/>
        </p:nvSpPr>
        <p:spPr>
          <a:xfrm>
            <a:off x="446281" y="9465054"/>
            <a:ext cx="2411158" cy="392352"/>
          </a:xfrm>
          <a:prstGeom prst="rect">
            <a:avLst/>
          </a:prstGeom>
          <a:noFill/>
          <a:ln>
            <a:noFill/>
          </a:ln>
        </p:spPr>
        <p:txBody>
          <a:bodyPr anchorCtr="0" anchor="t" bIns="45700" lIns="91425" spcFirstLastPara="1" rIns="91425" wrap="square" tIns="45700">
            <a:spAutoFit/>
          </a:bodyPr>
          <a:lstStyle/>
          <a:p>
            <a:pPr indent="0" lvl="0" marL="0" marR="0" rtl="0" algn="l">
              <a:lnSpc>
                <a:spcPct val="140022"/>
              </a:lnSpc>
              <a:spcBef>
                <a:spcPts val="0"/>
              </a:spcBef>
              <a:spcAft>
                <a:spcPts val="0"/>
              </a:spcAft>
              <a:buNone/>
            </a:pPr>
            <a:r>
              <a:rPr b="1" lang="en-US" sz="1799">
                <a:solidFill>
                  <a:schemeClr val="lt1"/>
                </a:solidFill>
                <a:latin typeface="Open Sans"/>
                <a:ea typeface="Open Sans"/>
                <a:cs typeface="Open Sans"/>
                <a:sym typeface="Open Sans"/>
              </a:rPr>
              <a:t>frpa.org</a:t>
            </a:r>
            <a:endParaRPr/>
          </a:p>
        </p:txBody>
      </p:sp>
      <p:grpSp>
        <p:nvGrpSpPr>
          <p:cNvPr id="420" name="Google Shape;420;p14"/>
          <p:cNvGrpSpPr/>
          <p:nvPr/>
        </p:nvGrpSpPr>
        <p:grpSpPr>
          <a:xfrm>
            <a:off x="446281" y="6482097"/>
            <a:ext cx="5837290" cy="2772603"/>
            <a:chOff x="662230" y="6045193"/>
            <a:chExt cx="5837290" cy="2772603"/>
          </a:xfrm>
        </p:grpSpPr>
        <p:grpSp>
          <p:nvGrpSpPr>
            <p:cNvPr id="421" name="Google Shape;421;p14"/>
            <p:cNvGrpSpPr/>
            <p:nvPr/>
          </p:nvGrpSpPr>
          <p:grpSpPr>
            <a:xfrm>
              <a:off x="662230" y="6045193"/>
              <a:ext cx="5837290" cy="2772603"/>
              <a:chOff x="6281841" y="3762822"/>
              <a:chExt cx="4956357" cy="2772603"/>
            </a:xfrm>
          </p:grpSpPr>
          <p:sp>
            <p:nvSpPr>
              <p:cNvPr id="422" name="Google Shape;422;p14"/>
              <p:cNvSpPr/>
              <p:nvPr/>
            </p:nvSpPr>
            <p:spPr>
              <a:xfrm>
                <a:off x="6281841" y="3762822"/>
                <a:ext cx="4956357" cy="2772603"/>
              </a:xfrm>
              <a:custGeom>
                <a:rect b="b" l="l" r="r" t="t"/>
                <a:pathLst>
                  <a:path extrusionOk="0" h="2131825" w="4344509">
                    <a:moveTo>
                      <a:pt x="4220049" y="2131825"/>
                    </a:moveTo>
                    <a:lnTo>
                      <a:pt x="124460" y="2131825"/>
                    </a:lnTo>
                    <a:cubicBezTo>
                      <a:pt x="55880" y="2131825"/>
                      <a:pt x="0" y="2075945"/>
                      <a:pt x="0" y="2007365"/>
                    </a:cubicBezTo>
                    <a:lnTo>
                      <a:pt x="0" y="124460"/>
                    </a:lnTo>
                    <a:cubicBezTo>
                      <a:pt x="0" y="55880"/>
                      <a:pt x="55880" y="0"/>
                      <a:pt x="124460" y="0"/>
                    </a:cubicBezTo>
                    <a:lnTo>
                      <a:pt x="4220049" y="0"/>
                    </a:lnTo>
                    <a:cubicBezTo>
                      <a:pt x="4288629" y="0"/>
                      <a:pt x="4344509" y="55880"/>
                      <a:pt x="4344509" y="124460"/>
                    </a:cubicBezTo>
                    <a:lnTo>
                      <a:pt x="4344509" y="2007365"/>
                    </a:lnTo>
                    <a:cubicBezTo>
                      <a:pt x="4344509" y="2075945"/>
                      <a:pt x="4288629" y="2131825"/>
                      <a:pt x="4220049" y="2131825"/>
                    </a:cubicBezTo>
                    <a:close/>
                  </a:path>
                </a:pathLst>
              </a:custGeom>
              <a:solidFill>
                <a:srgbClr val="0F243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14"/>
              <p:cNvSpPr/>
              <p:nvPr/>
            </p:nvSpPr>
            <p:spPr>
              <a:xfrm rot="-332226">
                <a:off x="6512362" y="4883321"/>
                <a:ext cx="599084" cy="1006864"/>
              </a:xfrm>
              <a:custGeom>
                <a:rect b="b" l="l" r="r" t="t"/>
                <a:pathLst>
                  <a:path extrusionOk="0" h="1006864" w="599084">
                    <a:moveTo>
                      <a:pt x="0" y="0"/>
                    </a:moveTo>
                    <a:lnTo>
                      <a:pt x="599084" y="0"/>
                    </a:lnTo>
                    <a:lnTo>
                      <a:pt x="599084" y="1006864"/>
                    </a:lnTo>
                    <a:lnTo>
                      <a:pt x="0" y="1006864"/>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14"/>
              <p:cNvSpPr txBox="1"/>
              <p:nvPr/>
            </p:nvSpPr>
            <p:spPr>
              <a:xfrm>
                <a:off x="7669969" y="5964243"/>
                <a:ext cx="3241209" cy="322652"/>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1902">
                    <a:solidFill>
                      <a:schemeClr val="lt1"/>
                    </a:solidFill>
                    <a:latin typeface="Open Sans"/>
                    <a:ea typeface="Open Sans"/>
                    <a:cs typeface="Open Sans"/>
                    <a:sym typeface="Open Sans"/>
                  </a:rPr>
                  <a:t>IN HEALTHCARE COST SAVINGS</a:t>
                </a:r>
                <a:endParaRPr/>
              </a:p>
            </p:txBody>
          </p:sp>
          <p:sp>
            <p:nvSpPr>
              <p:cNvPr id="425" name="Google Shape;425;p14"/>
              <p:cNvSpPr txBox="1"/>
              <p:nvPr/>
            </p:nvSpPr>
            <p:spPr>
              <a:xfrm>
                <a:off x="7297385" y="4735725"/>
                <a:ext cx="3343114" cy="1117422"/>
              </a:xfrm>
              <a:prstGeom prst="rect">
                <a:avLst/>
              </a:prstGeom>
              <a:noFill/>
              <a:ln>
                <a:noFill/>
              </a:ln>
            </p:spPr>
            <p:txBody>
              <a:bodyPr anchorCtr="0" anchor="t" bIns="0" lIns="0" spcFirstLastPara="1" rIns="0" wrap="square" tIns="0">
                <a:spAutoFit/>
              </a:bodyPr>
              <a:lstStyle/>
              <a:p>
                <a:pPr indent="0" lvl="0" marL="0" marR="0" rtl="0" algn="l">
                  <a:lnSpc>
                    <a:spcPct val="211723"/>
                  </a:lnSpc>
                  <a:spcBef>
                    <a:spcPts val="0"/>
                  </a:spcBef>
                  <a:spcAft>
                    <a:spcPts val="0"/>
                  </a:spcAft>
                  <a:buNone/>
                </a:pPr>
                <a:r>
                  <a:rPr b="1" lang="en-US" sz="4700">
                    <a:solidFill>
                      <a:schemeClr val="lt1"/>
                    </a:solidFill>
                    <a:latin typeface="Open Sans"/>
                    <a:ea typeface="Open Sans"/>
                    <a:cs typeface="Open Sans"/>
                    <a:sym typeface="Open Sans"/>
                  </a:rPr>
                  <a:t>118 MILLION</a:t>
                </a:r>
                <a:endParaRPr/>
              </a:p>
            </p:txBody>
          </p:sp>
        </p:grpSp>
        <p:sp>
          <p:nvSpPr>
            <p:cNvPr id="426" name="Google Shape;426;p14"/>
            <p:cNvSpPr txBox="1"/>
            <p:nvPr/>
          </p:nvSpPr>
          <p:spPr>
            <a:xfrm>
              <a:off x="982451" y="6296573"/>
              <a:ext cx="4905897"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400">
                  <a:solidFill>
                    <a:schemeClr val="lt1"/>
                  </a:solidFill>
                  <a:latin typeface="Open Sans"/>
                  <a:ea typeface="Open Sans"/>
                  <a:cs typeface="Open Sans"/>
                  <a:sym typeface="Open Sans"/>
                </a:rPr>
                <a:t>In </a:t>
              </a:r>
              <a:r>
                <a:rPr lang="en-US" sz="2400" u="sng">
                  <a:solidFill>
                    <a:schemeClr val="lt1"/>
                  </a:solidFill>
                  <a:latin typeface="Open Sans"/>
                  <a:ea typeface="Open Sans"/>
                  <a:cs typeface="Open Sans"/>
                  <a:sym typeface="Open Sans"/>
                </a:rPr>
                <a:t>Florida</a:t>
              </a:r>
              <a:r>
                <a:rPr lang="en-US" sz="2400">
                  <a:solidFill>
                    <a:schemeClr val="lt1"/>
                  </a:solidFill>
                  <a:latin typeface="Open Sans"/>
                  <a:ea typeface="Open Sans"/>
                  <a:cs typeface="Open Sans"/>
                  <a:sym typeface="Open Sans"/>
                </a:rPr>
                <a:t>, maintenance of local parks is estimated to generate</a:t>
              </a:r>
              <a:endParaRPr/>
            </a:p>
          </p:txBody>
        </p:sp>
      </p:grpSp>
      <p:grpSp>
        <p:nvGrpSpPr>
          <p:cNvPr id="427" name="Google Shape;427;p14"/>
          <p:cNvGrpSpPr/>
          <p:nvPr/>
        </p:nvGrpSpPr>
        <p:grpSpPr>
          <a:xfrm>
            <a:off x="225127" y="2900445"/>
            <a:ext cx="6114009" cy="3314883"/>
            <a:chOff x="505325" y="2562885"/>
            <a:chExt cx="6114009" cy="3314883"/>
          </a:xfrm>
        </p:grpSpPr>
        <p:grpSp>
          <p:nvGrpSpPr>
            <p:cNvPr id="428" name="Google Shape;428;p14"/>
            <p:cNvGrpSpPr/>
            <p:nvPr/>
          </p:nvGrpSpPr>
          <p:grpSpPr>
            <a:xfrm>
              <a:off x="662228" y="2562885"/>
              <a:ext cx="5957106" cy="2897901"/>
              <a:chOff x="662228" y="2562885"/>
              <a:chExt cx="5957106" cy="2897901"/>
            </a:xfrm>
          </p:grpSpPr>
          <p:sp>
            <p:nvSpPr>
              <p:cNvPr id="429" name="Google Shape;429;p14"/>
              <p:cNvSpPr/>
              <p:nvPr/>
            </p:nvSpPr>
            <p:spPr>
              <a:xfrm>
                <a:off x="662228" y="2562885"/>
                <a:ext cx="5957106" cy="2897901"/>
              </a:xfrm>
              <a:custGeom>
                <a:rect b="b" l="l" r="r" t="t"/>
                <a:pathLst>
                  <a:path extrusionOk="0" h="1304071" w="4915272">
                    <a:moveTo>
                      <a:pt x="4790812" y="1304070"/>
                    </a:moveTo>
                    <a:lnTo>
                      <a:pt x="124460" y="1304070"/>
                    </a:lnTo>
                    <a:cubicBezTo>
                      <a:pt x="55880" y="1304070"/>
                      <a:pt x="0" y="1248191"/>
                      <a:pt x="0" y="1179610"/>
                    </a:cubicBezTo>
                    <a:lnTo>
                      <a:pt x="0" y="124460"/>
                    </a:lnTo>
                    <a:cubicBezTo>
                      <a:pt x="0" y="55880"/>
                      <a:pt x="55880" y="0"/>
                      <a:pt x="124460" y="0"/>
                    </a:cubicBezTo>
                    <a:lnTo>
                      <a:pt x="4790812" y="0"/>
                    </a:lnTo>
                    <a:cubicBezTo>
                      <a:pt x="4859392" y="0"/>
                      <a:pt x="4915272" y="55880"/>
                      <a:pt x="4915272" y="124460"/>
                    </a:cubicBezTo>
                    <a:lnTo>
                      <a:pt x="4915272" y="1179611"/>
                    </a:lnTo>
                    <a:cubicBezTo>
                      <a:pt x="4915272" y="1248191"/>
                      <a:pt x="4859392" y="1304071"/>
                      <a:pt x="4790812" y="1304071"/>
                    </a:cubicBezTo>
                    <a:close/>
                  </a:path>
                </a:pathLst>
              </a:custGeom>
              <a:solidFill>
                <a:srgbClr val="0F243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14"/>
              <p:cNvSpPr/>
              <p:nvPr/>
            </p:nvSpPr>
            <p:spPr>
              <a:xfrm rot="-332226">
                <a:off x="890941" y="3586532"/>
                <a:ext cx="599084" cy="1109814"/>
              </a:xfrm>
              <a:custGeom>
                <a:rect b="b" l="l" r="r" t="t"/>
                <a:pathLst>
                  <a:path extrusionOk="0" h="1006864" w="599084">
                    <a:moveTo>
                      <a:pt x="0" y="0"/>
                    </a:moveTo>
                    <a:lnTo>
                      <a:pt x="599084" y="0"/>
                    </a:lnTo>
                    <a:lnTo>
                      <a:pt x="599084" y="1006864"/>
                    </a:lnTo>
                    <a:lnTo>
                      <a:pt x="0" y="1006864"/>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431" name="Google Shape;431;p14"/>
              <p:cNvSpPr txBox="1"/>
              <p:nvPr/>
            </p:nvSpPr>
            <p:spPr>
              <a:xfrm>
                <a:off x="1694678" y="3647213"/>
                <a:ext cx="4203030" cy="79229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4685">
                    <a:solidFill>
                      <a:schemeClr val="lt1"/>
                    </a:solidFill>
                    <a:latin typeface="Open Sans"/>
                    <a:ea typeface="Open Sans"/>
                    <a:cs typeface="Open Sans"/>
                    <a:sym typeface="Open Sans"/>
                  </a:rPr>
                  <a:t>1.25 BILLION </a:t>
                </a:r>
                <a:endParaRPr/>
              </a:p>
            </p:txBody>
          </p:sp>
          <p:sp>
            <p:nvSpPr>
              <p:cNvPr id="432" name="Google Shape;432;p14"/>
              <p:cNvSpPr txBox="1"/>
              <p:nvPr/>
            </p:nvSpPr>
            <p:spPr>
              <a:xfrm>
                <a:off x="944116" y="2722964"/>
                <a:ext cx="5048108"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400">
                    <a:solidFill>
                      <a:schemeClr val="lt1"/>
                    </a:solidFill>
                    <a:latin typeface="Open Sans"/>
                    <a:ea typeface="Open Sans"/>
                    <a:cs typeface="Open Sans"/>
                    <a:sym typeface="Open Sans"/>
                  </a:rPr>
                  <a:t>In </a:t>
                </a:r>
                <a:r>
                  <a:rPr lang="en-US" sz="2400" u="sng">
                    <a:solidFill>
                      <a:schemeClr val="lt1"/>
                    </a:solidFill>
                    <a:latin typeface="Open Sans"/>
                    <a:ea typeface="Open Sans"/>
                    <a:cs typeface="Open Sans"/>
                    <a:sym typeface="Open Sans"/>
                  </a:rPr>
                  <a:t>Utah</a:t>
                </a:r>
                <a:r>
                  <a:rPr lang="en-US" sz="2400">
                    <a:solidFill>
                      <a:schemeClr val="lt1"/>
                    </a:solidFill>
                    <a:latin typeface="Open Sans"/>
                    <a:ea typeface="Open Sans"/>
                    <a:cs typeface="Open Sans"/>
                    <a:sym typeface="Open Sans"/>
                  </a:rPr>
                  <a:t>, Local Parks and Recreation Agencies are estimated to generate</a:t>
                </a:r>
                <a:endParaRPr/>
              </a:p>
            </p:txBody>
          </p:sp>
          <p:sp>
            <p:nvSpPr>
              <p:cNvPr id="433" name="Google Shape;433;p14"/>
              <p:cNvSpPr txBox="1"/>
              <p:nvPr/>
            </p:nvSpPr>
            <p:spPr>
              <a:xfrm>
                <a:off x="2322907" y="4558499"/>
                <a:ext cx="3885456" cy="668901"/>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1" lang="en-US" sz="1902">
                    <a:solidFill>
                      <a:schemeClr val="lt1"/>
                    </a:solidFill>
                    <a:latin typeface="Open Sans"/>
                    <a:ea typeface="Open Sans"/>
                    <a:cs typeface="Open Sans"/>
                    <a:sym typeface="Open Sans"/>
                  </a:rPr>
                  <a:t>IN ECONOMIC ACTIVITY, ADDED GDP, AND LABOR INCOME</a:t>
                </a:r>
                <a:endParaRPr/>
              </a:p>
            </p:txBody>
          </p:sp>
        </p:grpSp>
        <p:sp>
          <p:nvSpPr>
            <p:cNvPr id="434" name="Google Shape;434;p14"/>
            <p:cNvSpPr txBox="1"/>
            <p:nvPr/>
          </p:nvSpPr>
          <p:spPr>
            <a:xfrm>
              <a:off x="505325" y="5485416"/>
              <a:ext cx="3489182" cy="392352"/>
            </a:xfrm>
            <a:prstGeom prst="rect">
              <a:avLst/>
            </a:prstGeom>
            <a:noFill/>
            <a:ln>
              <a:noFill/>
            </a:ln>
          </p:spPr>
          <p:txBody>
            <a:bodyPr anchorCtr="0" anchor="t" bIns="45700" lIns="91425" spcFirstLastPara="1" rIns="91425" wrap="square" tIns="45700">
              <a:spAutoFit/>
            </a:bodyPr>
            <a:lstStyle/>
            <a:p>
              <a:pPr indent="0" lvl="0" marL="0" marR="0" rtl="0" algn="ctr">
                <a:lnSpc>
                  <a:spcPct val="140022"/>
                </a:lnSpc>
                <a:spcBef>
                  <a:spcPts val="0"/>
                </a:spcBef>
                <a:spcAft>
                  <a:spcPts val="0"/>
                </a:spcAft>
                <a:buNone/>
              </a:pPr>
              <a:r>
                <a:rPr b="1" lang="en-US" sz="1799">
                  <a:solidFill>
                    <a:schemeClr val="lt1"/>
                  </a:solidFill>
                  <a:latin typeface="Open Sans"/>
                  <a:ea typeface="Open Sans"/>
                  <a:cs typeface="Open Sans"/>
                  <a:sym typeface="Open Sans"/>
                </a:rPr>
                <a:t>nrpa.org/ParkEconReport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439" name="Shape 439"/>
        <p:cNvGrpSpPr/>
        <p:nvPr/>
      </p:nvGrpSpPr>
      <p:grpSpPr>
        <a:xfrm>
          <a:off x="0" y="0"/>
          <a:ext cx="0" cy="0"/>
          <a:chOff x="0" y="0"/>
          <a:chExt cx="0" cy="0"/>
        </a:xfrm>
      </p:grpSpPr>
      <p:sp>
        <p:nvSpPr>
          <p:cNvPr id="440" name="Google Shape;440;p15"/>
          <p:cNvSpPr/>
          <p:nvPr/>
        </p:nvSpPr>
        <p:spPr>
          <a:xfrm>
            <a:off x="-1524000" y="2188635"/>
            <a:ext cx="8015332" cy="8015332"/>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4BE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15"/>
          <p:cNvSpPr/>
          <p:nvPr/>
        </p:nvSpPr>
        <p:spPr>
          <a:xfrm>
            <a:off x="5641168" y="-4990358"/>
            <a:ext cx="12376075" cy="15473967"/>
          </a:xfrm>
          <a:custGeom>
            <a:rect b="b" l="l" r="r" t="t"/>
            <a:pathLst>
              <a:path extrusionOk="0" h="15473967" w="12376075">
                <a:moveTo>
                  <a:pt x="0" y="0"/>
                </a:moveTo>
                <a:lnTo>
                  <a:pt x="12376075" y="0"/>
                </a:lnTo>
                <a:lnTo>
                  <a:pt x="12376075" y="15473967"/>
                </a:lnTo>
                <a:lnTo>
                  <a:pt x="0" y="1547396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15"/>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15"/>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15"/>
          <p:cNvSpPr/>
          <p:nvPr/>
        </p:nvSpPr>
        <p:spPr>
          <a:xfrm>
            <a:off x="4706788" y="8664641"/>
            <a:ext cx="1354410" cy="1349485"/>
          </a:xfrm>
          <a:custGeom>
            <a:rect b="b" l="l" r="r" t="t"/>
            <a:pathLst>
              <a:path extrusionOk="0" h="1349485" w="1354410">
                <a:moveTo>
                  <a:pt x="0" y="0"/>
                </a:moveTo>
                <a:lnTo>
                  <a:pt x="1354410" y="0"/>
                </a:lnTo>
                <a:lnTo>
                  <a:pt x="1354410" y="1349485"/>
                </a:lnTo>
                <a:lnTo>
                  <a:pt x="0" y="134948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15"/>
          <p:cNvSpPr/>
          <p:nvPr/>
        </p:nvSpPr>
        <p:spPr>
          <a:xfrm>
            <a:off x="-291394" y="9472720"/>
            <a:ext cx="2471797" cy="769347"/>
          </a:xfrm>
          <a:custGeom>
            <a:rect b="b" l="l" r="r" t="t"/>
            <a:pathLst>
              <a:path extrusionOk="0" h="769347" w="2471797">
                <a:moveTo>
                  <a:pt x="0" y="0"/>
                </a:moveTo>
                <a:lnTo>
                  <a:pt x="2471797" y="0"/>
                </a:lnTo>
                <a:lnTo>
                  <a:pt x="2471797" y="769347"/>
                </a:lnTo>
                <a:lnTo>
                  <a:pt x="0" y="76934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15"/>
          <p:cNvSpPr/>
          <p:nvPr/>
        </p:nvSpPr>
        <p:spPr>
          <a:xfrm>
            <a:off x="-218152" y="8636373"/>
            <a:ext cx="1253256" cy="1248699"/>
          </a:xfrm>
          <a:custGeom>
            <a:rect b="b" l="l" r="r" t="t"/>
            <a:pathLst>
              <a:path extrusionOk="0" h="1248699" w="1253256">
                <a:moveTo>
                  <a:pt x="0" y="0"/>
                </a:moveTo>
                <a:lnTo>
                  <a:pt x="1253256" y="0"/>
                </a:lnTo>
                <a:lnTo>
                  <a:pt x="1253256" y="1248699"/>
                </a:lnTo>
                <a:lnTo>
                  <a:pt x="0" y="124869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47" name="Google Shape;447;p15"/>
          <p:cNvGrpSpPr/>
          <p:nvPr/>
        </p:nvGrpSpPr>
        <p:grpSpPr>
          <a:xfrm>
            <a:off x="2204427" y="8255675"/>
            <a:ext cx="2267417" cy="726918"/>
            <a:chOff x="2659643" y="8272914"/>
            <a:chExt cx="2267417" cy="726918"/>
          </a:xfrm>
        </p:grpSpPr>
        <p:sp>
          <p:nvSpPr>
            <p:cNvPr id="448" name="Google Shape;448;p15"/>
            <p:cNvSpPr/>
            <p:nvPr/>
          </p:nvSpPr>
          <p:spPr>
            <a:xfrm>
              <a:off x="2659643" y="8272914"/>
              <a:ext cx="2267417" cy="726918"/>
            </a:xfrm>
            <a:custGeom>
              <a:rect b="b" l="l" r="r" t="t"/>
              <a:pathLst>
                <a:path extrusionOk="0" h="1027495" w="3204982">
                  <a:moveTo>
                    <a:pt x="3080521" y="1027494"/>
                  </a:moveTo>
                  <a:lnTo>
                    <a:pt x="124460" y="1027494"/>
                  </a:lnTo>
                  <a:cubicBezTo>
                    <a:pt x="55880" y="1027494"/>
                    <a:pt x="0" y="971615"/>
                    <a:pt x="0" y="903034"/>
                  </a:cubicBezTo>
                  <a:lnTo>
                    <a:pt x="0" y="124460"/>
                  </a:lnTo>
                  <a:cubicBezTo>
                    <a:pt x="0" y="55880"/>
                    <a:pt x="55880" y="0"/>
                    <a:pt x="124460" y="0"/>
                  </a:cubicBezTo>
                  <a:lnTo>
                    <a:pt x="3080522" y="0"/>
                  </a:lnTo>
                  <a:cubicBezTo>
                    <a:pt x="3149102" y="0"/>
                    <a:pt x="3204982" y="55880"/>
                    <a:pt x="3204982" y="124460"/>
                  </a:cubicBezTo>
                  <a:lnTo>
                    <a:pt x="3204982" y="903035"/>
                  </a:lnTo>
                  <a:cubicBezTo>
                    <a:pt x="3204982" y="971615"/>
                    <a:pt x="3149102" y="1027495"/>
                    <a:pt x="3080522" y="1027495"/>
                  </a:cubicBezTo>
                  <a:close/>
                </a:path>
              </a:pathLst>
            </a:custGeom>
            <a:solidFill>
              <a:srgbClr val="0F243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449" name="Google Shape;449;p15"/>
            <p:cNvSpPr txBox="1"/>
            <p:nvPr/>
          </p:nvSpPr>
          <p:spPr>
            <a:xfrm>
              <a:off x="2962957" y="8473495"/>
              <a:ext cx="1660789" cy="333168"/>
            </a:xfrm>
            <a:prstGeom prst="rect">
              <a:avLst/>
            </a:prstGeom>
            <a:noFill/>
            <a:ln>
              <a:noFill/>
            </a:ln>
          </p:spPr>
          <p:txBody>
            <a:bodyPr anchorCtr="0" anchor="t" bIns="0" lIns="0" spcFirstLastPara="1" rIns="0" wrap="square" tIns="0">
              <a:spAutoFit/>
            </a:bodyPr>
            <a:lstStyle/>
            <a:p>
              <a:pPr indent="0" lvl="0" marL="0" marR="0" rtl="0" algn="ctr">
                <a:lnSpc>
                  <a:spcPct val="89964"/>
                </a:lnSpc>
                <a:spcBef>
                  <a:spcPts val="0"/>
                </a:spcBef>
                <a:spcAft>
                  <a:spcPts val="0"/>
                </a:spcAft>
                <a:buNone/>
              </a:pPr>
              <a:r>
                <a:rPr b="1" lang="en-US" sz="2800">
                  <a:solidFill>
                    <a:srgbClr val="FFFFFF"/>
                  </a:solidFill>
                  <a:latin typeface="Open Sans"/>
                  <a:ea typeface="Open Sans"/>
                  <a:cs typeface="Open Sans"/>
                  <a:sym typeface="Open Sans"/>
                </a:rPr>
                <a:t>nrpa.org</a:t>
              </a:r>
              <a:endParaRPr/>
            </a:p>
          </p:txBody>
        </p:sp>
      </p:grpSp>
      <p:sp>
        <p:nvSpPr>
          <p:cNvPr id="450" name="Google Shape;450;p15"/>
          <p:cNvSpPr txBox="1"/>
          <p:nvPr/>
        </p:nvSpPr>
        <p:spPr>
          <a:xfrm>
            <a:off x="408476" y="3022131"/>
            <a:ext cx="5267638" cy="461664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6000">
                <a:solidFill>
                  <a:schemeClr val="lt1"/>
                </a:solidFill>
                <a:latin typeface="Nunito Sans Black"/>
                <a:ea typeface="Nunito Sans Black"/>
                <a:cs typeface="Nunito Sans Black"/>
                <a:sym typeface="Nunito Sans Black"/>
              </a:rPr>
              <a:t>Estimated </a:t>
            </a:r>
            <a:r>
              <a:rPr lang="en-US" sz="6000">
                <a:solidFill>
                  <a:srgbClr val="0F243E"/>
                </a:solidFill>
                <a:latin typeface="Nunito Sans Black"/>
                <a:ea typeface="Nunito Sans Black"/>
                <a:cs typeface="Nunito Sans Black"/>
                <a:sym typeface="Nunito Sans Black"/>
              </a:rPr>
              <a:t>Health Care Cost Savings </a:t>
            </a:r>
            <a:r>
              <a:rPr lang="en-US" sz="6000">
                <a:solidFill>
                  <a:schemeClr val="lt1"/>
                </a:solidFill>
                <a:latin typeface="Nunito Sans Black"/>
                <a:ea typeface="Nunito Sans Black"/>
                <a:cs typeface="Nunito Sans Black"/>
                <a:sym typeface="Nunito Sans Black"/>
              </a:rPr>
              <a:t>from Local Parks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454" name="Shape 454"/>
        <p:cNvGrpSpPr/>
        <p:nvPr/>
      </p:nvGrpSpPr>
      <p:grpSpPr>
        <a:xfrm>
          <a:off x="0" y="0"/>
          <a:ext cx="0" cy="0"/>
          <a:chOff x="0" y="0"/>
          <a:chExt cx="0" cy="0"/>
        </a:xfrm>
      </p:grpSpPr>
      <p:sp>
        <p:nvSpPr>
          <p:cNvPr id="455" name="Google Shape;455;p16"/>
          <p:cNvSpPr/>
          <p:nvPr/>
        </p:nvSpPr>
        <p:spPr>
          <a:xfrm>
            <a:off x="14965744" y="87630"/>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16"/>
          <p:cNvSpPr/>
          <p:nvPr/>
        </p:nvSpPr>
        <p:spPr>
          <a:xfrm>
            <a:off x="16755172" y="8504692"/>
            <a:ext cx="1788813" cy="1782308"/>
          </a:xfrm>
          <a:custGeom>
            <a:rect b="b" l="l" r="r" t="t"/>
            <a:pathLst>
              <a:path extrusionOk="0" h="1782308" w="1788813">
                <a:moveTo>
                  <a:pt x="0" y="0"/>
                </a:moveTo>
                <a:lnTo>
                  <a:pt x="1788813" y="0"/>
                </a:lnTo>
                <a:lnTo>
                  <a:pt x="1788813" y="1782308"/>
                </a:lnTo>
                <a:lnTo>
                  <a:pt x="0" y="17823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16"/>
          <p:cNvSpPr/>
          <p:nvPr/>
        </p:nvSpPr>
        <p:spPr>
          <a:xfrm>
            <a:off x="-97441" y="9258300"/>
            <a:ext cx="4779567" cy="1487640"/>
          </a:xfrm>
          <a:custGeom>
            <a:rect b="b" l="l" r="r" t="t"/>
            <a:pathLst>
              <a:path extrusionOk="0" h="1487640" w="4779567">
                <a:moveTo>
                  <a:pt x="0" y="0"/>
                </a:moveTo>
                <a:lnTo>
                  <a:pt x="4779568" y="0"/>
                </a:lnTo>
                <a:lnTo>
                  <a:pt x="4779568" y="1487640"/>
                </a:lnTo>
                <a:lnTo>
                  <a:pt x="0" y="14876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16"/>
          <p:cNvSpPr/>
          <p:nvPr/>
        </p:nvSpPr>
        <p:spPr>
          <a:xfrm rot="5400000">
            <a:off x="-252172" y="6264424"/>
            <a:ext cx="2351152" cy="2737877"/>
          </a:xfrm>
          <a:custGeom>
            <a:rect b="b" l="l" r="r" t="t"/>
            <a:pathLst>
              <a:path extrusionOk="0" h="2737877" w="2351152">
                <a:moveTo>
                  <a:pt x="0" y="0"/>
                </a:moveTo>
                <a:lnTo>
                  <a:pt x="2351152" y="0"/>
                </a:lnTo>
                <a:lnTo>
                  <a:pt x="2351152" y="2737877"/>
                </a:lnTo>
                <a:lnTo>
                  <a:pt x="0" y="273787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16"/>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16"/>
          <p:cNvSpPr/>
          <p:nvPr/>
        </p:nvSpPr>
        <p:spPr>
          <a:xfrm>
            <a:off x="16216152" y="235047"/>
            <a:ext cx="3815916" cy="1187704"/>
          </a:xfrm>
          <a:custGeom>
            <a:rect b="b" l="l" r="r" t="t"/>
            <a:pathLst>
              <a:path extrusionOk="0" h="1187704" w="3815916">
                <a:moveTo>
                  <a:pt x="0" y="0"/>
                </a:moveTo>
                <a:lnTo>
                  <a:pt x="3815917" y="0"/>
                </a:lnTo>
                <a:lnTo>
                  <a:pt x="3815917" y="1187704"/>
                </a:lnTo>
                <a:lnTo>
                  <a:pt x="0" y="118770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16"/>
          <p:cNvSpPr/>
          <p:nvPr/>
        </p:nvSpPr>
        <p:spPr>
          <a:xfrm>
            <a:off x="5169227" y="8504692"/>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16"/>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16"/>
          <p:cNvSpPr txBox="1"/>
          <p:nvPr/>
        </p:nvSpPr>
        <p:spPr>
          <a:xfrm>
            <a:off x="1447800" y="2781300"/>
            <a:ext cx="15768828" cy="5349240"/>
          </a:xfrm>
          <a:prstGeom prst="rect">
            <a:avLst/>
          </a:prstGeom>
          <a:solidFill>
            <a:srgbClr val="0F243E"/>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7200"/>
              <a:buFont typeface="Nunito Sans Black"/>
              <a:buNone/>
            </a:pPr>
            <a:r>
              <a:rPr lang="en-US" sz="7200">
                <a:solidFill>
                  <a:schemeClr val="lt1"/>
                </a:solidFill>
                <a:latin typeface="Nunito Sans Black"/>
                <a:ea typeface="Nunito Sans Black"/>
                <a:cs typeface="Nunito Sans Black"/>
                <a:sym typeface="Nunito Sans Black"/>
              </a:rPr>
              <a:t>OUR AGENCY, OUR IMPACT</a:t>
            </a:r>
            <a:br>
              <a:rPr lang="en-US" sz="7200">
                <a:solidFill>
                  <a:schemeClr val="lt1"/>
                </a:solidFill>
                <a:latin typeface="Nunito Sans Black"/>
                <a:ea typeface="Nunito Sans Black"/>
                <a:cs typeface="Nunito Sans Black"/>
                <a:sym typeface="Nunito Sans Black"/>
              </a:rPr>
            </a:br>
            <a:br>
              <a:rPr lang="en-US" sz="7200">
                <a:solidFill>
                  <a:schemeClr val="lt1"/>
                </a:solidFill>
                <a:latin typeface="Nunito Sans Black"/>
                <a:ea typeface="Nunito Sans Black"/>
                <a:cs typeface="Nunito Sans Black"/>
                <a:sym typeface="Nunito Sans Black"/>
              </a:rPr>
            </a:br>
            <a:r>
              <a:rPr lang="en-US" sz="7200">
                <a:solidFill>
                  <a:schemeClr val="lt1"/>
                </a:solidFill>
                <a:latin typeface="Open Sans"/>
                <a:ea typeface="Open Sans"/>
                <a:cs typeface="Open Sans"/>
                <a:sym typeface="Open Sans"/>
              </a:rPr>
              <a:t>HOW WE ARE CREATING A HEALTHIER COMMUNITY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463"/>
                                        </p:tgtEl>
                                        <p:attrNameLst>
                                          <p:attrName>style.visibility</p:attrName>
                                        </p:attrNameLst>
                                      </p:cBhvr>
                                      <p:to>
                                        <p:strVal val="visible"/>
                                      </p:to>
                                    </p:set>
                                    <p:animEffect filter="fade" transition="in">
                                      <p:cBhvr>
                                        <p:cTn dur="400"/>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467" name="Shape 467"/>
        <p:cNvGrpSpPr/>
        <p:nvPr/>
      </p:nvGrpSpPr>
      <p:grpSpPr>
        <a:xfrm>
          <a:off x="0" y="0"/>
          <a:ext cx="0" cy="0"/>
          <a:chOff x="0" y="0"/>
          <a:chExt cx="0" cy="0"/>
        </a:xfrm>
      </p:grpSpPr>
      <p:sp>
        <p:nvSpPr>
          <p:cNvPr id="468" name="Google Shape;468;p17"/>
          <p:cNvSpPr/>
          <p:nvPr/>
        </p:nvSpPr>
        <p:spPr>
          <a:xfrm>
            <a:off x="14965744" y="87630"/>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9" name="Google Shape;469;p17"/>
          <p:cNvSpPr/>
          <p:nvPr/>
        </p:nvSpPr>
        <p:spPr>
          <a:xfrm>
            <a:off x="16380217" y="8504692"/>
            <a:ext cx="1788813" cy="1782308"/>
          </a:xfrm>
          <a:custGeom>
            <a:rect b="b" l="l" r="r" t="t"/>
            <a:pathLst>
              <a:path extrusionOk="0" h="1782308" w="1788813">
                <a:moveTo>
                  <a:pt x="0" y="0"/>
                </a:moveTo>
                <a:lnTo>
                  <a:pt x="1788813" y="0"/>
                </a:lnTo>
                <a:lnTo>
                  <a:pt x="1788813" y="1782308"/>
                </a:lnTo>
                <a:lnTo>
                  <a:pt x="0" y="17823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17"/>
          <p:cNvSpPr/>
          <p:nvPr/>
        </p:nvSpPr>
        <p:spPr>
          <a:xfrm>
            <a:off x="-97441" y="9258300"/>
            <a:ext cx="4779567" cy="1487640"/>
          </a:xfrm>
          <a:custGeom>
            <a:rect b="b" l="l" r="r" t="t"/>
            <a:pathLst>
              <a:path extrusionOk="0" h="1487640" w="4779567">
                <a:moveTo>
                  <a:pt x="0" y="0"/>
                </a:moveTo>
                <a:lnTo>
                  <a:pt x="4779568" y="0"/>
                </a:lnTo>
                <a:lnTo>
                  <a:pt x="4779568" y="1487640"/>
                </a:lnTo>
                <a:lnTo>
                  <a:pt x="0" y="14876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17"/>
          <p:cNvSpPr/>
          <p:nvPr/>
        </p:nvSpPr>
        <p:spPr>
          <a:xfrm rot="5400000">
            <a:off x="-563315" y="6502868"/>
            <a:ext cx="2351152" cy="2737877"/>
          </a:xfrm>
          <a:custGeom>
            <a:rect b="b" l="l" r="r" t="t"/>
            <a:pathLst>
              <a:path extrusionOk="0" h="2737877" w="2351152">
                <a:moveTo>
                  <a:pt x="0" y="0"/>
                </a:moveTo>
                <a:lnTo>
                  <a:pt x="2351152" y="0"/>
                </a:lnTo>
                <a:lnTo>
                  <a:pt x="2351152" y="2737877"/>
                </a:lnTo>
                <a:lnTo>
                  <a:pt x="0" y="273787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2" name="Google Shape;472;p17"/>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17"/>
          <p:cNvSpPr/>
          <p:nvPr/>
        </p:nvSpPr>
        <p:spPr>
          <a:xfrm>
            <a:off x="16216152" y="235047"/>
            <a:ext cx="3815916" cy="1187704"/>
          </a:xfrm>
          <a:custGeom>
            <a:rect b="b" l="l" r="r" t="t"/>
            <a:pathLst>
              <a:path extrusionOk="0" h="1187704" w="3815916">
                <a:moveTo>
                  <a:pt x="0" y="0"/>
                </a:moveTo>
                <a:lnTo>
                  <a:pt x="3815917" y="0"/>
                </a:lnTo>
                <a:lnTo>
                  <a:pt x="3815917" y="1187704"/>
                </a:lnTo>
                <a:lnTo>
                  <a:pt x="0" y="118770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17"/>
          <p:cNvSpPr/>
          <p:nvPr/>
        </p:nvSpPr>
        <p:spPr>
          <a:xfrm>
            <a:off x="17343495" y="7119926"/>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17"/>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17"/>
          <p:cNvSpPr txBox="1"/>
          <p:nvPr/>
        </p:nvSpPr>
        <p:spPr>
          <a:xfrm>
            <a:off x="1524000" y="2171700"/>
            <a:ext cx="15933890" cy="2314929"/>
          </a:xfrm>
          <a:prstGeom prst="rect">
            <a:avLst/>
          </a:prstGeom>
          <a:noFill/>
          <a:ln>
            <a:noFill/>
          </a:ln>
        </p:spPr>
        <p:txBody>
          <a:bodyPr anchorCtr="0" anchor="t" bIns="0" lIns="0" spcFirstLastPara="1" rIns="0" wrap="square" tIns="0">
            <a:spAutoFit/>
          </a:bodyPr>
          <a:lstStyle/>
          <a:p>
            <a:pPr indent="0" lvl="0" marL="0" marR="0" rtl="0" algn="ctr">
              <a:lnSpc>
                <a:spcPct val="127994"/>
              </a:lnSpc>
              <a:spcBef>
                <a:spcPts val="0"/>
              </a:spcBef>
              <a:spcAft>
                <a:spcPts val="0"/>
              </a:spcAft>
              <a:buNone/>
            </a:pPr>
            <a:r>
              <a:rPr lang="en-US" sz="7087">
                <a:solidFill>
                  <a:schemeClr val="lt1"/>
                </a:solidFill>
                <a:latin typeface="Nunito Sans Black"/>
                <a:ea typeface="Nunito Sans Black"/>
                <a:cs typeface="Nunito Sans Black"/>
                <a:sym typeface="Nunito Sans Black"/>
              </a:rPr>
              <a:t>YOU MUST EDIT THE FOLLOWING SLIDES BEFORE USE!</a:t>
            </a:r>
            <a:endParaRPr/>
          </a:p>
        </p:txBody>
      </p:sp>
      <p:sp>
        <p:nvSpPr>
          <p:cNvPr id="477" name="Google Shape;477;p17"/>
          <p:cNvSpPr txBox="1"/>
          <p:nvPr/>
        </p:nvSpPr>
        <p:spPr>
          <a:xfrm>
            <a:off x="2328145" y="5011855"/>
            <a:ext cx="13996351" cy="4261744"/>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lang="en-US" sz="3999">
                <a:solidFill>
                  <a:schemeClr val="lt1"/>
                </a:solidFill>
                <a:latin typeface="Open Sans"/>
                <a:ea typeface="Open Sans"/>
                <a:cs typeface="Open Sans"/>
                <a:sym typeface="Open Sans"/>
              </a:rPr>
              <a:t>THE FOLLOWING SLIDES ARE TEMPLATES AND MUST BE EDITED PRIOR TO USE.</a:t>
            </a:r>
            <a:endParaRPr/>
          </a:p>
          <a:p>
            <a:pPr indent="0" lvl="0" marL="0" marR="0" rtl="0" algn="ctr">
              <a:lnSpc>
                <a:spcPct val="140010"/>
              </a:lnSpc>
              <a:spcBef>
                <a:spcPts val="0"/>
              </a:spcBef>
              <a:spcAft>
                <a:spcPts val="0"/>
              </a:spcAft>
              <a:buNone/>
            </a:pPr>
            <a:r>
              <a:t/>
            </a:r>
            <a:endParaRPr b="1" sz="3999">
              <a:solidFill>
                <a:schemeClr val="lt1"/>
              </a:solidFill>
              <a:latin typeface="Open Sans"/>
              <a:ea typeface="Open Sans"/>
              <a:cs typeface="Open Sans"/>
              <a:sym typeface="Open Sans"/>
            </a:endParaRPr>
          </a:p>
          <a:p>
            <a:pPr indent="0" lvl="0" marL="0" marR="0" rtl="0" algn="ctr">
              <a:lnSpc>
                <a:spcPct val="140010"/>
              </a:lnSpc>
              <a:spcBef>
                <a:spcPts val="0"/>
              </a:spcBef>
              <a:spcAft>
                <a:spcPts val="0"/>
              </a:spcAft>
              <a:buNone/>
            </a:pPr>
            <a:r>
              <a:rPr b="1" lang="en-US" sz="3999">
                <a:solidFill>
                  <a:schemeClr val="lt1"/>
                </a:solidFill>
                <a:latin typeface="Open Sans"/>
                <a:ea typeface="Open Sans"/>
                <a:cs typeface="Open Sans"/>
                <a:sym typeface="Open Sans"/>
              </a:rPr>
              <a:t>CHECK THE SPEAKER NOTES FOR ADVICE ON HOW TO FILL OUT THE TEMPLATES. DELETE ANY SLIDES YOU DO NOT PLAN TO USE.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482" name="Shape 482"/>
        <p:cNvGrpSpPr/>
        <p:nvPr/>
      </p:nvGrpSpPr>
      <p:grpSpPr>
        <a:xfrm>
          <a:off x="0" y="0"/>
          <a:ext cx="0" cy="0"/>
          <a:chOff x="0" y="0"/>
          <a:chExt cx="0" cy="0"/>
        </a:xfrm>
      </p:grpSpPr>
      <p:sp>
        <p:nvSpPr>
          <p:cNvPr id="483" name="Google Shape;483;p18"/>
          <p:cNvSpPr/>
          <p:nvPr/>
        </p:nvSpPr>
        <p:spPr>
          <a:xfrm>
            <a:off x="1028700" y="5646139"/>
            <a:ext cx="7739097" cy="5735503"/>
          </a:xfrm>
          <a:custGeom>
            <a:rect b="b" l="l" r="r" t="t"/>
            <a:pathLst>
              <a:path extrusionOk="0" h="4667631" w="6298184">
                <a:moveTo>
                  <a:pt x="4744593" y="3149092"/>
                </a:moveTo>
                <a:cubicBezTo>
                  <a:pt x="4703445" y="3994658"/>
                  <a:pt x="4004945" y="4667631"/>
                  <a:pt x="3149092" y="4667631"/>
                </a:cubicBezTo>
                <a:cubicBezTo>
                  <a:pt x="2293239" y="4667631"/>
                  <a:pt x="1594739" y="3994658"/>
                  <a:pt x="1553591" y="3149092"/>
                </a:cubicBezTo>
                <a:lnTo>
                  <a:pt x="0" y="3149092"/>
                </a:lnTo>
                <a:cubicBezTo>
                  <a:pt x="0" y="1409954"/>
                  <a:pt x="1409954" y="0"/>
                  <a:pt x="3149092" y="0"/>
                </a:cubicBezTo>
                <a:cubicBezTo>
                  <a:pt x="4888230" y="0"/>
                  <a:pt x="6298184" y="1409954"/>
                  <a:pt x="6298184" y="3149092"/>
                </a:cubicBezTo>
                <a:lnTo>
                  <a:pt x="4744593" y="3149092"/>
                </a:lnTo>
                <a:close/>
              </a:path>
            </a:pathLst>
          </a:custGeom>
          <a:blipFill rotWithShape="1">
            <a:blip r:embed="rId3">
              <a:alphaModFix/>
            </a:blip>
            <a:stretch>
              <a:fillRect b="0" l="-5616" r="-561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18"/>
          <p:cNvSpPr/>
          <p:nvPr/>
        </p:nvSpPr>
        <p:spPr>
          <a:xfrm>
            <a:off x="9505571" y="5646139"/>
            <a:ext cx="7739097" cy="5735503"/>
          </a:xfrm>
          <a:custGeom>
            <a:rect b="b" l="l" r="r" t="t"/>
            <a:pathLst>
              <a:path extrusionOk="0" h="4667631" w="6298184">
                <a:moveTo>
                  <a:pt x="4744593" y="3149092"/>
                </a:moveTo>
                <a:cubicBezTo>
                  <a:pt x="4703445" y="3994658"/>
                  <a:pt x="4004945" y="4667631"/>
                  <a:pt x="3149092" y="4667631"/>
                </a:cubicBezTo>
                <a:cubicBezTo>
                  <a:pt x="2293239" y="4667631"/>
                  <a:pt x="1594739" y="3994658"/>
                  <a:pt x="1553591" y="3149092"/>
                </a:cubicBezTo>
                <a:lnTo>
                  <a:pt x="0" y="3149092"/>
                </a:lnTo>
                <a:cubicBezTo>
                  <a:pt x="0" y="1409954"/>
                  <a:pt x="1409954" y="0"/>
                  <a:pt x="3149092" y="0"/>
                </a:cubicBezTo>
                <a:cubicBezTo>
                  <a:pt x="4888230" y="0"/>
                  <a:pt x="6298184" y="1409954"/>
                  <a:pt x="6298184" y="3149092"/>
                </a:cubicBezTo>
                <a:lnTo>
                  <a:pt x="4744593" y="3149092"/>
                </a:lnTo>
                <a:close/>
              </a:path>
            </a:pathLst>
          </a:custGeom>
          <a:blipFill rotWithShape="1">
            <a:blip r:embed="rId4">
              <a:alphaModFix/>
            </a:blip>
            <a:stretch>
              <a:fillRect b="0" l="-5616" r="-561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18"/>
          <p:cNvSpPr txBox="1"/>
          <p:nvPr/>
        </p:nvSpPr>
        <p:spPr>
          <a:xfrm>
            <a:off x="1019175" y="1612958"/>
            <a:ext cx="16230600" cy="948690"/>
          </a:xfrm>
          <a:prstGeom prst="rect">
            <a:avLst/>
          </a:prstGeom>
          <a:noFill/>
          <a:ln>
            <a:noFill/>
          </a:ln>
        </p:spPr>
        <p:txBody>
          <a:bodyPr anchorCtr="0" anchor="t" bIns="0" lIns="0" spcFirstLastPara="1" rIns="0" wrap="square" tIns="0">
            <a:spAutoFit/>
          </a:bodyPr>
          <a:lstStyle/>
          <a:p>
            <a:pPr indent="0" lvl="0" marL="0" marR="0" rtl="0" algn="ctr">
              <a:lnSpc>
                <a:spcPct val="128000"/>
              </a:lnSpc>
              <a:spcBef>
                <a:spcPts val="0"/>
              </a:spcBef>
              <a:spcAft>
                <a:spcPts val="0"/>
              </a:spcAft>
              <a:buNone/>
            </a:pPr>
            <a:r>
              <a:rPr lang="en-US" sz="6000">
                <a:solidFill>
                  <a:srgbClr val="FFFFFF"/>
                </a:solidFill>
                <a:latin typeface="Nunito Sans Black"/>
                <a:ea typeface="Nunito Sans Black"/>
                <a:cs typeface="Nunito Sans Black"/>
                <a:sym typeface="Nunito Sans Black"/>
              </a:rPr>
              <a:t>Our Vision &amp; Mission</a:t>
            </a:r>
            <a:endParaRPr/>
          </a:p>
        </p:txBody>
      </p:sp>
      <p:sp>
        <p:nvSpPr>
          <p:cNvPr id="486" name="Google Shape;486;p18"/>
          <p:cNvSpPr txBox="1"/>
          <p:nvPr/>
        </p:nvSpPr>
        <p:spPr>
          <a:xfrm>
            <a:off x="1817538" y="3801447"/>
            <a:ext cx="6161422" cy="289775"/>
          </a:xfrm>
          <a:prstGeom prst="rect">
            <a:avLst/>
          </a:prstGeom>
          <a:noFill/>
          <a:ln>
            <a:noFill/>
          </a:ln>
        </p:spPr>
        <p:txBody>
          <a:bodyPr anchorCtr="0" anchor="t" bIns="0" lIns="0" spcFirstLastPara="1" rIns="0" wrap="square" tIns="0">
            <a:spAutoFit/>
          </a:bodyPr>
          <a:lstStyle/>
          <a:p>
            <a:pPr indent="0" lvl="0" marL="0" marR="0" rtl="0" algn="ctr">
              <a:lnSpc>
                <a:spcPct val="140034"/>
              </a:lnSpc>
              <a:spcBef>
                <a:spcPts val="0"/>
              </a:spcBef>
              <a:spcAft>
                <a:spcPts val="0"/>
              </a:spcAft>
              <a:buNone/>
            </a:pPr>
            <a:r>
              <a:rPr b="1" lang="en-US" sz="1716">
                <a:solidFill>
                  <a:srgbClr val="FFFFFF"/>
                </a:solidFill>
                <a:latin typeface="Open Sans"/>
                <a:ea typeface="Open Sans"/>
                <a:cs typeface="Open Sans"/>
                <a:sym typeface="Open Sans"/>
              </a:rPr>
              <a:t>INSERT YOUR INFO HERE.</a:t>
            </a:r>
            <a:endParaRPr/>
          </a:p>
        </p:txBody>
      </p:sp>
      <p:sp>
        <p:nvSpPr>
          <p:cNvPr id="487" name="Google Shape;487;p18"/>
          <p:cNvSpPr txBox="1"/>
          <p:nvPr/>
        </p:nvSpPr>
        <p:spPr>
          <a:xfrm>
            <a:off x="1817538" y="3172050"/>
            <a:ext cx="6161422" cy="448311"/>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1" lang="en-US" sz="2599">
                <a:solidFill>
                  <a:srgbClr val="FFFFFF"/>
                </a:solidFill>
                <a:latin typeface="Open Sans"/>
                <a:ea typeface="Open Sans"/>
                <a:cs typeface="Open Sans"/>
                <a:sym typeface="Open Sans"/>
              </a:rPr>
              <a:t>Our Vision</a:t>
            </a:r>
            <a:endParaRPr/>
          </a:p>
        </p:txBody>
      </p:sp>
      <p:sp>
        <p:nvSpPr>
          <p:cNvPr id="488" name="Google Shape;488;p18"/>
          <p:cNvSpPr txBox="1"/>
          <p:nvPr/>
        </p:nvSpPr>
        <p:spPr>
          <a:xfrm>
            <a:off x="10294409" y="3801447"/>
            <a:ext cx="6161422" cy="289775"/>
          </a:xfrm>
          <a:prstGeom prst="rect">
            <a:avLst/>
          </a:prstGeom>
          <a:noFill/>
          <a:ln>
            <a:noFill/>
          </a:ln>
        </p:spPr>
        <p:txBody>
          <a:bodyPr anchorCtr="0" anchor="t" bIns="0" lIns="0" spcFirstLastPara="1" rIns="0" wrap="square" tIns="0">
            <a:spAutoFit/>
          </a:bodyPr>
          <a:lstStyle/>
          <a:p>
            <a:pPr indent="0" lvl="0" marL="0" marR="0" rtl="0" algn="ctr">
              <a:lnSpc>
                <a:spcPct val="140034"/>
              </a:lnSpc>
              <a:spcBef>
                <a:spcPts val="0"/>
              </a:spcBef>
              <a:spcAft>
                <a:spcPts val="0"/>
              </a:spcAft>
              <a:buNone/>
            </a:pPr>
            <a:r>
              <a:rPr b="1" lang="en-US" sz="1716">
                <a:solidFill>
                  <a:srgbClr val="FFFFFF"/>
                </a:solidFill>
                <a:latin typeface="Open Sans"/>
                <a:ea typeface="Open Sans"/>
                <a:cs typeface="Open Sans"/>
                <a:sym typeface="Open Sans"/>
              </a:rPr>
              <a:t>INSERT YOUR INFO HERE.</a:t>
            </a:r>
            <a:endParaRPr/>
          </a:p>
        </p:txBody>
      </p:sp>
      <p:sp>
        <p:nvSpPr>
          <p:cNvPr id="489" name="Google Shape;489;p18"/>
          <p:cNvSpPr txBox="1"/>
          <p:nvPr/>
        </p:nvSpPr>
        <p:spPr>
          <a:xfrm>
            <a:off x="10294409" y="3172050"/>
            <a:ext cx="6161422" cy="448311"/>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1" lang="en-US" sz="2599">
                <a:solidFill>
                  <a:srgbClr val="FFFFFF"/>
                </a:solidFill>
                <a:latin typeface="Open Sans"/>
                <a:ea typeface="Open Sans"/>
                <a:cs typeface="Open Sans"/>
                <a:sym typeface="Open Sans"/>
              </a:rPr>
              <a:t>Our Mission</a:t>
            </a:r>
            <a:endParaRPr/>
          </a:p>
        </p:txBody>
      </p:sp>
      <p:sp>
        <p:nvSpPr>
          <p:cNvPr id="490" name="Google Shape;490;p18"/>
          <p:cNvSpPr/>
          <p:nvPr/>
        </p:nvSpPr>
        <p:spPr>
          <a:xfrm>
            <a:off x="1028700" y="6748591"/>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18"/>
          <p:cNvSpPr/>
          <p:nvPr/>
        </p:nvSpPr>
        <p:spPr>
          <a:xfrm>
            <a:off x="16440219" y="8276785"/>
            <a:ext cx="2594824" cy="2585388"/>
          </a:xfrm>
          <a:custGeom>
            <a:rect b="b" l="l" r="r" t="t"/>
            <a:pathLst>
              <a:path extrusionOk="0" h="2585388" w="2594824">
                <a:moveTo>
                  <a:pt x="0" y="0"/>
                </a:moveTo>
                <a:lnTo>
                  <a:pt x="2594824" y="0"/>
                </a:lnTo>
                <a:lnTo>
                  <a:pt x="2594824" y="2585388"/>
                </a:lnTo>
                <a:lnTo>
                  <a:pt x="0" y="258538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18"/>
          <p:cNvSpPr/>
          <p:nvPr/>
        </p:nvSpPr>
        <p:spPr>
          <a:xfrm>
            <a:off x="-927812" y="9055129"/>
            <a:ext cx="3305060" cy="1028700"/>
          </a:xfrm>
          <a:custGeom>
            <a:rect b="b" l="l" r="r" t="t"/>
            <a:pathLst>
              <a:path extrusionOk="0" h="1028700" w="3305060">
                <a:moveTo>
                  <a:pt x="0" y="0"/>
                </a:moveTo>
                <a:lnTo>
                  <a:pt x="3305060" y="0"/>
                </a:lnTo>
                <a:lnTo>
                  <a:pt x="3305060" y="1028700"/>
                </a:lnTo>
                <a:lnTo>
                  <a:pt x="0" y="10287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18"/>
          <p:cNvSpPr/>
          <p:nvPr/>
        </p:nvSpPr>
        <p:spPr>
          <a:xfrm>
            <a:off x="16000721" y="5105525"/>
            <a:ext cx="3473820" cy="1081227"/>
          </a:xfrm>
          <a:custGeom>
            <a:rect b="b" l="l" r="r" t="t"/>
            <a:pathLst>
              <a:path extrusionOk="0" h="1081227" w="3473820">
                <a:moveTo>
                  <a:pt x="0" y="0"/>
                </a:moveTo>
                <a:lnTo>
                  <a:pt x="3473820" y="0"/>
                </a:lnTo>
                <a:lnTo>
                  <a:pt x="3473820" y="1081227"/>
                </a:lnTo>
                <a:lnTo>
                  <a:pt x="0" y="108122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18"/>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18"/>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500" name="Shape 500"/>
        <p:cNvGrpSpPr/>
        <p:nvPr/>
      </p:nvGrpSpPr>
      <p:grpSpPr>
        <a:xfrm>
          <a:off x="0" y="0"/>
          <a:ext cx="0" cy="0"/>
          <a:chOff x="0" y="0"/>
          <a:chExt cx="0" cy="0"/>
        </a:xfrm>
      </p:grpSpPr>
      <p:sp>
        <p:nvSpPr>
          <p:cNvPr id="501" name="Google Shape;501;p19"/>
          <p:cNvSpPr/>
          <p:nvPr/>
        </p:nvSpPr>
        <p:spPr>
          <a:xfrm>
            <a:off x="2416364" y="2978388"/>
            <a:ext cx="2151735" cy="3123563"/>
          </a:xfrm>
          <a:custGeom>
            <a:rect b="b" l="l" r="r" t="t"/>
            <a:pathLst>
              <a:path extrusionOk="0" h="3355340" w="2311400">
                <a:moveTo>
                  <a:pt x="2311400" y="0"/>
                </a:moveTo>
                <a:lnTo>
                  <a:pt x="1525270" y="0"/>
                </a:lnTo>
                <a:lnTo>
                  <a:pt x="1525270" y="1271270"/>
                </a:lnTo>
                <a:lnTo>
                  <a:pt x="783590" y="1271270"/>
                </a:lnTo>
                <a:lnTo>
                  <a:pt x="783590" y="0"/>
                </a:lnTo>
                <a:lnTo>
                  <a:pt x="0" y="0"/>
                </a:lnTo>
                <a:lnTo>
                  <a:pt x="0" y="3355340"/>
                </a:lnTo>
                <a:lnTo>
                  <a:pt x="783590" y="3355340"/>
                </a:lnTo>
                <a:lnTo>
                  <a:pt x="783590" y="2010410"/>
                </a:lnTo>
                <a:lnTo>
                  <a:pt x="1525270" y="2010410"/>
                </a:lnTo>
                <a:lnTo>
                  <a:pt x="1525270" y="3355340"/>
                </a:lnTo>
                <a:lnTo>
                  <a:pt x="2311400" y="3355340"/>
                </a:lnTo>
                <a:close/>
              </a:path>
            </a:pathLst>
          </a:custGeom>
          <a:blipFill rotWithShape="1">
            <a:blip r:embed="rId3">
              <a:alphaModFix/>
            </a:blip>
            <a:stretch>
              <a:fillRect b="-127815" l="0" r="-527470" t="-6016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19"/>
          <p:cNvSpPr/>
          <p:nvPr/>
        </p:nvSpPr>
        <p:spPr>
          <a:xfrm>
            <a:off x="4814135" y="2978388"/>
            <a:ext cx="2031143" cy="3123563"/>
          </a:xfrm>
          <a:custGeom>
            <a:rect b="b" l="l" r="r" t="t"/>
            <a:pathLst>
              <a:path extrusionOk="0" h="3355340" w="2181860">
                <a:moveTo>
                  <a:pt x="2181860" y="2618740"/>
                </a:moveTo>
                <a:lnTo>
                  <a:pt x="783590" y="2618740"/>
                </a:lnTo>
                <a:lnTo>
                  <a:pt x="783590" y="2010410"/>
                </a:lnTo>
                <a:lnTo>
                  <a:pt x="1960880" y="2010410"/>
                </a:lnTo>
                <a:lnTo>
                  <a:pt x="1960880" y="1271270"/>
                </a:lnTo>
                <a:lnTo>
                  <a:pt x="783590" y="1271270"/>
                </a:lnTo>
                <a:lnTo>
                  <a:pt x="783590" y="739140"/>
                </a:lnTo>
                <a:lnTo>
                  <a:pt x="2156460" y="739140"/>
                </a:lnTo>
                <a:lnTo>
                  <a:pt x="2156460" y="0"/>
                </a:lnTo>
                <a:lnTo>
                  <a:pt x="0" y="0"/>
                </a:lnTo>
                <a:lnTo>
                  <a:pt x="0" y="3355340"/>
                </a:lnTo>
                <a:lnTo>
                  <a:pt x="2181860" y="3355340"/>
                </a:lnTo>
                <a:close/>
              </a:path>
            </a:pathLst>
          </a:custGeom>
          <a:blipFill rotWithShape="1">
            <a:blip r:embed="rId3">
              <a:alphaModFix/>
            </a:blip>
            <a:stretch>
              <a:fillRect b="-126841" l="-122708" r="-443425" t="-6177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19"/>
          <p:cNvSpPr/>
          <p:nvPr/>
        </p:nvSpPr>
        <p:spPr>
          <a:xfrm>
            <a:off x="9972721" y="2978388"/>
            <a:ext cx="1928286" cy="3123563"/>
          </a:xfrm>
          <a:custGeom>
            <a:rect b="b" l="l" r="r" t="t"/>
            <a:pathLst>
              <a:path extrusionOk="0" h="3355340" w="2071370">
                <a:moveTo>
                  <a:pt x="0" y="0"/>
                </a:moveTo>
                <a:lnTo>
                  <a:pt x="0" y="3355340"/>
                </a:lnTo>
                <a:lnTo>
                  <a:pt x="2071370" y="3355340"/>
                </a:lnTo>
                <a:lnTo>
                  <a:pt x="2071370" y="2589530"/>
                </a:lnTo>
                <a:lnTo>
                  <a:pt x="783590" y="2589530"/>
                </a:lnTo>
                <a:lnTo>
                  <a:pt x="783590" y="0"/>
                </a:lnTo>
                <a:close/>
              </a:path>
            </a:pathLst>
          </a:custGeom>
          <a:blipFill rotWithShape="1">
            <a:blip r:embed="rId3">
              <a:alphaModFix/>
            </a:blip>
            <a:stretch>
              <a:fillRect b="-125285" l="-395004" r="-206651" t="-6333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19"/>
          <p:cNvSpPr/>
          <p:nvPr/>
        </p:nvSpPr>
        <p:spPr>
          <a:xfrm>
            <a:off x="11451729" y="2977205"/>
            <a:ext cx="2131260" cy="3124746"/>
          </a:xfrm>
          <a:custGeom>
            <a:rect b="b" l="l" r="r" t="t"/>
            <a:pathLst>
              <a:path extrusionOk="0" h="3355340" w="2288540">
                <a:moveTo>
                  <a:pt x="2540" y="2540"/>
                </a:moveTo>
                <a:lnTo>
                  <a:pt x="2540" y="739140"/>
                </a:lnTo>
                <a:lnTo>
                  <a:pt x="751840" y="739140"/>
                </a:lnTo>
                <a:lnTo>
                  <a:pt x="751840" y="3355340"/>
                </a:lnTo>
                <a:lnTo>
                  <a:pt x="1539240" y="3355340"/>
                </a:lnTo>
                <a:lnTo>
                  <a:pt x="1539240" y="739140"/>
                </a:lnTo>
                <a:lnTo>
                  <a:pt x="2288540" y="739140"/>
                </a:lnTo>
                <a:lnTo>
                  <a:pt x="2288540" y="2540"/>
                </a:lnTo>
                <a:cubicBezTo>
                  <a:pt x="2288540" y="2540"/>
                  <a:pt x="0" y="0"/>
                  <a:pt x="2540" y="2540"/>
                </a:cubicBezTo>
                <a:close/>
              </a:path>
            </a:pathLst>
          </a:custGeom>
          <a:blipFill rotWithShape="1">
            <a:blip r:embed="rId3">
              <a:alphaModFix/>
            </a:blip>
            <a:stretch>
              <a:fillRect b="-127077" l="-424339" r="-110500" t="-6122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19"/>
          <p:cNvSpPr/>
          <p:nvPr/>
        </p:nvSpPr>
        <p:spPr>
          <a:xfrm>
            <a:off x="13824818" y="2978388"/>
            <a:ext cx="2151735" cy="3123563"/>
          </a:xfrm>
          <a:custGeom>
            <a:rect b="b" l="l" r="r" t="t"/>
            <a:pathLst>
              <a:path extrusionOk="0" h="3355340" w="2311400">
                <a:moveTo>
                  <a:pt x="2311400" y="0"/>
                </a:moveTo>
                <a:lnTo>
                  <a:pt x="1525270" y="0"/>
                </a:lnTo>
                <a:lnTo>
                  <a:pt x="1525270" y="1271270"/>
                </a:lnTo>
                <a:lnTo>
                  <a:pt x="783590" y="1271270"/>
                </a:lnTo>
                <a:lnTo>
                  <a:pt x="783590" y="0"/>
                </a:lnTo>
                <a:lnTo>
                  <a:pt x="0" y="0"/>
                </a:lnTo>
                <a:lnTo>
                  <a:pt x="0" y="3355340"/>
                </a:lnTo>
                <a:lnTo>
                  <a:pt x="783590" y="3355340"/>
                </a:lnTo>
                <a:lnTo>
                  <a:pt x="783590" y="2010410"/>
                </a:lnTo>
                <a:lnTo>
                  <a:pt x="1525270" y="2010410"/>
                </a:lnTo>
                <a:lnTo>
                  <a:pt x="1525270" y="3355340"/>
                </a:lnTo>
                <a:lnTo>
                  <a:pt x="2311400" y="3355340"/>
                </a:lnTo>
                <a:close/>
              </a:path>
            </a:pathLst>
          </a:custGeom>
          <a:blipFill rotWithShape="1">
            <a:blip r:embed="rId3">
              <a:alphaModFix/>
            </a:blip>
            <a:stretch>
              <a:fillRect b="-127248" l="-528535" r="0" t="-6121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19"/>
          <p:cNvSpPr/>
          <p:nvPr/>
        </p:nvSpPr>
        <p:spPr>
          <a:xfrm>
            <a:off x="7038862" y="2978388"/>
            <a:ext cx="2714497" cy="3124745"/>
          </a:xfrm>
          <a:custGeom>
            <a:rect b="b" l="l" r="r" t="t"/>
            <a:pathLst>
              <a:path extrusionOk="0" h="3356610" w="2915920">
                <a:moveTo>
                  <a:pt x="960120" y="2739390"/>
                </a:moveTo>
                <a:lnTo>
                  <a:pt x="1921510" y="2739390"/>
                </a:lnTo>
                <a:lnTo>
                  <a:pt x="2108200" y="3356610"/>
                </a:lnTo>
                <a:lnTo>
                  <a:pt x="2915920" y="3356610"/>
                </a:lnTo>
                <a:lnTo>
                  <a:pt x="1869440" y="0"/>
                </a:lnTo>
                <a:lnTo>
                  <a:pt x="1049020" y="0"/>
                </a:lnTo>
                <a:lnTo>
                  <a:pt x="0" y="3355340"/>
                </a:lnTo>
                <a:lnTo>
                  <a:pt x="778510" y="3355340"/>
                </a:lnTo>
                <a:lnTo>
                  <a:pt x="960120" y="2739390"/>
                </a:lnTo>
                <a:close/>
                <a:moveTo>
                  <a:pt x="1442720" y="1111250"/>
                </a:moveTo>
                <a:lnTo>
                  <a:pt x="1701800" y="2000250"/>
                </a:lnTo>
                <a:lnTo>
                  <a:pt x="1179830" y="2000250"/>
                </a:lnTo>
                <a:lnTo>
                  <a:pt x="1442720" y="1111250"/>
                </a:lnTo>
                <a:close/>
              </a:path>
            </a:pathLst>
          </a:custGeom>
          <a:blipFill rotWithShape="1">
            <a:blip r:embed="rId3">
              <a:alphaModFix/>
            </a:blip>
            <a:stretch>
              <a:fillRect b="-126250" l="-170100" r="-228976" t="-6262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19"/>
          <p:cNvSpPr/>
          <p:nvPr/>
        </p:nvSpPr>
        <p:spPr>
          <a:xfrm>
            <a:off x="16723695" y="4069634"/>
            <a:ext cx="944505" cy="941070"/>
          </a:xfrm>
          <a:custGeom>
            <a:rect b="b" l="l" r="r" t="t"/>
            <a:pathLst>
              <a:path extrusionOk="0" h="941070" w="944505">
                <a:moveTo>
                  <a:pt x="0" y="0"/>
                </a:moveTo>
                <a:lnTo>
                  <a:pt x="944504" y="0"/>
                </a:lnTo>
                <a:lnTo>
                  <a:pt x="944504" y="941070"/>
                </a:lnTo>
                <a:lnTo>
                  <a:pt x="0" y="9410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19"/>
          <p:cNvSpPr/>
          <p:nvPr/>
        </p:nvSpPr>
        <p:spPr>
          <a:xfrm>
            <a:off x="15334865" y="179934"/>
            <a:ext cx="3848870" cy="1197961"/>
          </a:xfrm>
          <a:custGeom>
            <a:rect b="b" l="l" r="r" t="t"/>
            <a:pathLst>
              <a:path extrusionOk="0" h="1197961" w="3848870">
                <a:moveTo>
                  <a:pt x="0" y="0"/>
                </a:moveTo>
                <a:lnTo>
                  <a:pt x="3848870" y="0"/>
                </a:lnTo>
                <a:lnTo>
                  <a:pt x="3848870" y="1197961"/>
                </a:lnTo>
                <a:lnTo>
                  <a:pt x="0" y="119796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19"/>
          <p:cNvSpPr/>
          <p:nvPr/>
        </p:nvSpPr>
        <p:spPr>
          <a:xfrm>
            <a:off x="724718" y="4069634"/>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19"/>
          <p:cNvSpPr/>
          <p:nvPr/>
        </p:nvSpPr>
        <p:spPr>
          <a:xfrm>
            <a:off x="-2158970" y="2336737"/>
            <a:ext cx="4123058" cy="1283302"/>
          </a:xfrm>
          <a:custGeom>
            <a:rect b="b" l="l" r="r" t="t"/>
            <a:pathLst>
              <a:path extrusionOk="0" h="1283302" w="4123058">
                <a:moveTo>
                  <a:pt x="0" y="0"/>
                </a:moveTo>
                <a:lnTo>
                  <a:pt x="4123058" y="0"/>
                </a:lnTo>
                <a:lnTo>
                  <a:pt x="4123058" y="1283302"/>
                </a:lnTo>
                <a:lnTo>
                  <a:pt x="0" y="128330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19"/>
          <p:cNvSpPr/>
          <p:nvPr/>
        </p:nvSpPr>
        <p:spPr>
          <a:xfrm rot="-5400000">
            <a:off x="15868411" y="7085200"/>
            <a:ext cx="2489355" cy="2898812"/>
          </a:xfrm>
          <a:custGeom>
            <a:rect b="b" l="l" r="r" t="t"/>
            <a:pathLst>
              <a:path extrusionOk="0" h="2898812" w="2489355">
                <a:moveTo>
                  <a:pt x="0" y="0"/>
                </a:moveTo>
                <a:lnTo>
                  <a:pt x="2489354" y="0"/>
                </a:lnTo>
                <a:lnTo>
                  <a:pt x="2489354" y="2898812"/>
                </a:lnTo>
                <a:lnTo>
                  <a:pt x="0" y="289881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19"/>
          <p:cNvSpPr/>
          <p:nvPr/>
        </p:nvSpPr>
        <p:spPr>
          <a:xfrm rot="-5400000">
            <a:off x="1162916" y="7774527"/>
            <a:ext cx="2594474" cy="3021222"/>
          </a:xfrm>
          <a:custGeom>
            <a:rect b="b" l="l" r="r" t="t"/>
            <a:pathLst>
              <a:path extrusionOk="0" h="3021222" w="2594474">
                <a:moveTo>
                  <a:pt x="0" y="0"/>
                </a:moveTo>
                <a:lnTo>
                  <a:pt x="2594474" y="0"/>
                </a:lnTo>
                <a:lnTo>
                  <a:pt x="2594474" y="3021221"/>
                </a:lnTo>
                <a:lnTo>
                  <a:pt x="0" y="302122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3" name="Google Shape;513;p19"/>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19"/>
          <p:cNvSpPr txBox="1"/>
          <p:nvPr/>
        </p:nvSpPr>
        <p:spPr>
          <a:xfrm>
            <a:off x="5549558" y="1156012"/>
            <a:ext cx="6952821" cy="89484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5270">
                <a:solidFill>
                  <a:srgbClr val="FFFFFF"/>
                </a:solidFill>
                <a:latin typeface="Open Sans"/>
                <a:ea typeface="Open Sans"/>
                <a:cs typeface="Open Sans"/>
                <a:sym typeface="Open Sans"/>
              </a:rPr>
              <a:t>METRICS OF</a:t>
            </a:r>
            <a:endParaRPr/>
          </a:p>
        </p:txBody>
      </p:sp>
      <p:sp>
        <p:nvSpPr>
          <p:cNvPr id="515" name="Google Shape;515;p19"/>
          <p:cNvSpPr txBox="1"/>
          <p:nvPr/>
        </p:nvSpPr>
        <p:spPr>
          <a:xfrm>
            <a:off x="4350404" y="6706314"/>
            <a:ext cx="9351128" cy="18282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5270">
                <a:solidFill>
                  <a:srgbClr val="FFFFFF"/>
                </a:solidFill>
                <a:latin typeface="Open Sans"/>
                <a:ea typeface="Open Sans"/>
                <a:cs typeface="Open Sans"/>
                <a:sym typeface="Open Sans"/>
              </a:rPr>
              <a:t>IN</a:t>
            </a:r>
            <a:endParaRPr/>
          </a:p>
          <a:p>
            <a:pPr indent="0" lvl="0" marL="0" marR="0" rtl="0" algn="ctr">
              <a:lnSpc>
                <a:spcPct val="140000"/>
              </a:lnSpc>
              <a:spcBef>
                <a:spcPts val="0"/>
              </a:spcBef>
              <a:spcAft>
                <a:spcPts val="0"/>
              </a:spcAft>
              <a:buNone/>
            </a:pPr>
            <a:r>
              <a:rPr b="1" lang="en-US" sz="5270">
                <a:solidFill>
                  <a:srgbClr val="FFFFFF"/>
                </a:solidFill>
                <a:latin typeface="Open Sans"/>
                <a:ea typeface="Open Sans"/>
                <a:cs typeface="Open Sans"/>
                <a:sym typeface="Open Sans"/>
              </a:rPr>
              <a:t>YOUR LOCATION HERE</a:t>
            </a:r>
            <a:endParaRPr/>
          </a:p>
        </p:txBody>
      </p:sp>
      <p:sp>
        <p:nvSpPr>
          <p:cNvPr id="516" name="Google Shape;516;p19"/>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101" name="Shape 101"/>
        <p:cNvGrpSpPr/>
        <p:nvPr/>
      </p:nvGrpSpPr>
      <p:grpSpPr>
        <a:xfrm>
          <a:off x="0" y="0"/>
          <a:ext cx="0" cy="0"/>
          <a:chOff x="0" y="0"/>
          <a:chExt cx="0" cy="0"/>
        </a:xfrm>
      </p:grpSpPr>
      <p:sp>
        <p:nvSpPr>
          <p:cNvPr id="102" name="Google Shape;102;p2"/>
          <p:cNvSpPr/>
          <p:nvPr/>
        </p:nvSpPr>
        <p:spPr>
          <a:xfrm>
            <a:off x="17221200" y="1526497"/>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2"/>
          <p:cNvSpPr/>
          <p:nvPr/>
        </p:nvSpPr>
        <p:spPr>
          <a:xfrm>
            <a:off x="9788984" y="9076192"/>
            <a:ext cx="1788813" cy="1782308"/>
          </a:xfrm>
          <a:custGeom>
            <a:rect b="b" l="l" r="r" t="t"/>
            <a:pathLst>
              <a:path extrusionOk="0" h="1782308" w="1788813">
                <a:moveTo>
                  <a:pt x="0" y="0"/>
                </a:moveTo>
                <a:lnTo>
                  <a:pt x="1788813" y="0"/>
                </a:lnTo>
                <a:lnTo>
                  <a:pt x="1788813" y="1782308"/>
                </a:lnTo>
                <a:lnTo>
                  <a:pt x="0" y="17823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2"/>
          <p:cNvSpPr/>
          <p:nvPr/>
        </p:nvSpPr>
        <p:spPr>
          <a:xfrm>
            <a:off x="-97441" y="9258300"/>
            <a:ext cx="4779567" cy="1487640"/>
          </a:xfrm>
          <a:custGeom>
            <a:rect b="b" l="l" r="r" t="t"/>
            <a:pathLst>
              <a:path extrusionOk="0" h="1487640" w="4779567">
                <a:moveTo>
                  <a:pt x="0" y="0"/>
                </a:moveTo>
                <a:lnTo>
                  <a:pt x="4779568" y="0"/>
                </a:lnTo>
                <a:lnTo>
                  <a:pt x="4779568" y="1487640"/>
                </a:lnTo>
                <a:lnTo>
                  <a:pt x="0" y="14876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2"/>
          <p:cNvSpPr/>
          <p:nvPr/>
        </p:nvSpPr>
        <p:spPr>
          <a:xfrm rot="5400000">
            <a:off x="-873437" y="6205483"/>
            <a:ext cx="2351152" cy="2737877"/>
          </a:xfrm>
          <a:custGeom>
            <a:rect b="b" l="l" r="r" t="t"/>
            <a:pathLst>
              <a:path extrusionOk="0" h="2737877" w="2351152">
                <a:moveTo>
                  <a:pt x="0" y="0"/>
                </a:moveTo>
                <a:lnTo>
                  <a:pt x="2351152" y="0"/>
                </a:lnTo>
                <a:lnTo>
                  <a:pt x="2351152" y="2737877"/>
                </a:lnTo>
                <a:lnTo>
                  <a:pt x="0" y="273787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2"/>
          <p:cNvSpPr/>
          <p:nvPr/>
        </p:nvSpPr>
        <p:spPr>
          <a:xfrm>
            <a:off x="12606541" y="8533945"/>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2"/>
          <p:cNvSpPr/>
          <p:nvPr/>
        </p:nvSpPr>
        <p:spPr>
          <a:xfrm>
            <a:off x="16216152" y="235047"/>
            <a:ext cx="3815916" cy="1187704"/>
          </a:xfrm>
          <a:custGeom>
            <a:rect b="b" l="l" r="r" t="t"/>
            <a:pathLst>
              <a:path extrusionOk="0" h="1187704" w="3815916">
                <a:moveTo>
                  <a:pt x="0" y="0"/>
                </a:moveTo>
                <a:lnTo>
                  <a:pt x="3815917" y="0"/>
                </a:lnTo>
                <a:lnTo>
                  <a:pt x="3815917" y="1187704"/>
                </a:lnTo>
                <a:lnTo>
                  <a:pt x="0" y="118770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2"/>
          <p:cNvSpPr/>
          <p:nvPr/>
        </p:nvSpPr>
        <p:spPr>
          <a:xfrm>
            <a:off x="-36341" y="5785574"/>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2"/>
          <p:cNvSpPr/>
          <p:nvPr/>
        </p:nvSpPr>
        <p:spPr>
          <a:xfrm>
            <a:off x="14250860" y="8942588"/>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2"/>
          <p:cNvSpPr txBox="1"/>
          <p:nvPr/>
        </p:nvSpPr>
        <p:spPr>
          <a:xfrm>
            <a:off x="345355" y="655931"/>
            <a:ext cx="15564894" cy="1147943"/>
          </a:xfrm>
          <a:prstGeom prst="rect">
            <a:avLst/>
          </a:prstGeom>
          <a:noFill/>
          <a:ln>
            <a:noFill/>
          </a:ln>
        </p:spPr>
        <p:txBody>
          <a:bodyPr anchorCtr="0" anchor="t" bIns="0" lIns="0" spcFirstLastPara="1" rIns="0" wrap="square" tIns="0">
            <a:spAutoFit/>
          </a:bodyPr>
          <a:lstStyle/>
          <a:p>
            <a:pPr indent="0" lvl="0" marL="0" marR="0" rtl="0" algn="ctr">
              <a:lnSpc>
                <a:spcPct val="127994"/>
              </a:lnSpc>
              <a:spcBef>
                <a:spcPts val="0"/>
              </a:spcBef>
              <a:spcAft>
                <a:spcPts val="0"/>
              </a:spcAft>
              <a:buNone/>
            </a:pPr>
            <a:r>
              <a:rPr lang="en-US" sz="7087">
                <a:solidFill>
                  <a:schemeClr val="lt1"/>
                </a:solidFill>
                <a:latin typeface="Nunito Sans Black"/>
                <a:ea typeface="Nunito Sans Black"/>
                <a:cs typeface="Nunito Sans Black"/>
                <a:sym typeface="Nunito Sans Black"/>
              </a:rPr>
              <a:t>HOW TO USE THIS SLIDE DECK</a:t>
            </a:r>
            <a:endParaRPr/>
          </a:p>
        </p:txBody>
      </p:sp>
      <p:sp>
        <p:nvSpPr>
          <p:cNvPr id="111" name="Google Shape;111;p2"/>
          <p:cNvSpPr txBox="1"/>
          <p:nvPr/>
        </p:nvSpPr>
        <p:spPr>
          <a:xfrm>
            <a:off x="2238860" y="2019300"/>
            <a:ext cx="15564894" cy="6923562"/>
          </a:xfrm>
          <a:prstGeom prst="rect">
            <a:avLst/>
          </a:prstGeom>
          <a:noFill/>
          <a:ln>
            <a:noFill/>
          </a:ln>
        </p:spPr>
        <p:txBody>
          <a:bodyPr anchorCtr="0" anchor="t" bIns="0" lIns="0" spcFirstLastPara="1" rIns="0" wrap="square" tIns="0">
            <a:spAutoFit/>
          </a:bodyPr>
          <a:lstStyle/>
          <a:p>
            <a:pPr indent="0" lvl="0" marL="0" marR="0" rtl="0" algn="l">
              <a:lnSpc>
                <a:spcPct val="122291"/>
              </a:lnSpc>
              <a:spcBef>
                <a:spcPts val="0"/>
              </a:spcBef>
              <a:spcAft>
                <a:spcPts val="0"/>
              </a:spcAft>
              <a:buNone/>
            </a:pPr>
            <a:r>
              <a:rPr lang="en-US" sz="2400">
                <a:solidFill>
                  <a:schemeClr val="lt1"/>
                </a:solidFill>
                <a:latin typeface="Open Sans"/>
                <a:ea typeface="Open Sans"/>
                <a:cs typeface="Open Sans"/>
                <a:sym typeface="Open Sans"/>
              </a:rPr>
              <a:t>As previously noted, there are three main sections in this slide deck: </a:t>
            </a:r>
            <a:endParaRPr/>
          </a:p>
          <a:p>
            <a:pPr indent="0" lvl="0" marL="0" marR="0" rtl="0" algn="l">
              <a:lnSpc>
                <a:spcPct val="122291"/>
              </a:lnSpc>
              <a:spcBef>
                <a:spcPts val="0"/>
              </a:spcBef>
              <a:spcAft>
                <a:spcPts val="0"/>
              </a:spcAft>
              <a:buNone/>
            </a:pPr>
            <a:r>
              <a:t/>
            </a:r>
            <a:endParaRPr sz="2400">
              <a:solidFill>
                <a:schemeClr val="lt1"/>
              </a:solidFill>
              <a:latin typeface="Open Sans"/>
              <a:ea typeface="Open Sans"/>
              <a:cs typeface="Open Sans"/>
              <a:sym typeface="Open Sans"/>
            </a:endParaRPr>
          </a:p>
          <a:p>
            <a:pPr indent="-457200" lvl="0" marL="457200" marR="0" rtl="0" algn="l">
              <a:lnSpc>
                <a:spcPct val="122291"/>
              </a:lnSpc>
              <a:spcBef>
                <a:spcPts val="0"/>
              </a:spcBef>
              <a:spcAft>
                <a:spcPts val="0"/>
              </a:spcAft>
              <a:buClr>
                <a:schemeClr val="lt1"/>
              </a:buClr>
              <a:buSzPts val="2400"/>
              <a:buFont typeface="Calibri"/>
              <a:buAutoNum type="arabicPeriod"/>
            </a:pPr>
            <a:r>
              <a:rPr lang="en-US" sz="2400">
                <a:solidFill>
                  <a:schemeClr val="lt1"/>
                </a:solidFill>
                <a:latin typeface="Open Sans"/>
                <a:ea typeface="Open Sans"/>
                <a:cs typeface="Open Sans"/>
                <a:sym typeface="Open Sans"/>
              </a:rPr>
              <a:t>The Health Benefits of Parks and Recreation According to Research</a:t>
            </a:r>
            <a:endParaRPr/>
          </a:p>
          <a:p>
            <a:pPr indent="-457200" lvl="0" marL="457200" marR="0" rtl="0" algn="l">
              <a:lnSpc>
                <a:spcPct val="122291"/>
              </a:lnSpc>
              <a:spcBef>
                <a:spcPts val="600"/>
              </a:spcBef>
              <a:spcAft>
                <a:spcPts val="0"/>
              </a:spcAft>
              <a:buClr>
                <a:schemeClr val="lt1"/>
              </a:buClr>
              <a:buSzPts val="2400"/>
              <a:buFont typeface="Calibri"/>
              <a:buAutoNum type="arabicPeriod"/>
            </a:pPr>
            <a:r>
              <a:rPr lang="en-US" sz="2400">
                <a:solidFill>
                  <a:schemeClr val="lt1"/>
                </a:solidFill>
                <a:latin typeface="Open Sans"/>
                <a:ea typeface="Open Sans"/>
                <a:cs typeface="Open Sans"/>
                <a:sym typeface="Open Sans"/>
              </a:rPr>
              <a:t>The Downstream Economic Benefits of Parks and Recreation: Evidence-Based Estimates</a:t>
            </a:r>
            <a:endParaRPr/>
          </a:p>
          <a:p>
            <a:pPr indent="-457200" lvl="0" marL="457200" marR="0" rtl="0" algn="l">
              <a:lnSpc>
                <a:spcPct val="122291"/>
              </a:lnSpc>
              <a:spcBef>
                <a:spcPts val="600"/>
              </a:spcBef>
              <a:spcAft>
                <a:spcPts val="0"/>
              </a:spcAft>
              <a:buClr>
                <a:schemeClr val="lt1"/>
              </a:buClr>
              <a:buSzPts val="2400"/>
              <a:buFont typeface="Calibri"/>
              <a:buAutoNum type="arabicPeriod"/>
            </a:pPr>
            <a:r>
              <a:rPr lang="en-US" sz="2400">
                <a:solidFill>
                  <a:schemeClr val="lt1"/>
                </a:solidFill>
                <a:latin typeface="Open Sans"/>
                <a:ea typeface="Open Sans"/>
                <a:cs typeface="Open Sans"/>
                <a:sym typeface="Open Sans"/>
              </a:rPr>
              <a:t>Our Agency, Our Impact: How We Are Creating a Healthier Community</a:t>
            </a:r>
            <a:endParaRPr/>
          </a:p>
          <a:p>
            <a:pPr indent="-304800" lvl="0" marL="457200" marR="0" rtl="0" algn="l">
              <a:lnSpc>
                <a:spcPct val="122291"/>
              </a:lnSpc>
              <a:spcBef>
                <a:spcPts val="600"/>
              </a:spcBef>
              <a:spcAft>
                <a:spcPts val="0"/>
              </a:spcAft>
              <a:buClr>
                <a:schemeClr val="dk1"/>
              </a:buClr>
              <a:buSzPts val="2400"/>
              <a:buFont typeface="Calibri"/>
              <a:buNone/>
            </a:pPr>
            <a:r>
              <a:t/>
            </a:r>
            <a:endParaRPr sz="2400">
              <a:solidFill>
                <a:schemeClr val="lt1"/>
              </a:solidFill>
              <a:latin typeface="Open Sans"/>
              <a:ea typeface="Open Sans"/>
              <a:cs typeface="Open Sans"/>
              <a:sym typeface="Open Sans"/>
            </a:endParaRPr>
          </a:p>
          <a:p>
            <a:pPr indent="0" lvl="0" marL="0" marR="0" rtl="0" algn="l">
              <a:lnSpc>
                <a:spcPct val="122291"/>
              </a:lnSpc>
              <a:spcBef>
                <a:spcPts val="0"/>
              </a:spcBef>
              <a:spcAft>
                <a:spcPts val="0"/>
              </a:spcAft>
              <a:buNone/>
            </a:pPr>
            <a:r>
              <a:rPr b="1" lang="en-US" sz="2400">
                <a:solidFill>
                  <a:schemeClr val="lt1"/>
                </a:solidFill>
                <a:latin typeface="Open Sans"/>
                <a:ea typeface="Open Sans"/>
                <a:cs typeface="Open Sans"/>
                <a:sym typeface="Open Sans"/>
              </a:rPr>
              <a:t>The first two sections are based on research evidence. The slides in this section do </a:t>
            </a:r>
            <a:r>
              <a:rPr b="1" lang="en-US" sz="2400" u="sng">
                <a:solidFill>
                  <a:schemeClr val="lt1"/>
                </a:solidFill>
                <a:latin typeface="Open Sans"/>
                <a:ea typeface="Open Sans"/>
                <a:cs typeface="Open Sans"/>
                <a:sym typeface="Open Sans"/>
              </a:rPr>
              <a:t>not</a:t>
            </a:r>
            <a:r>
              <a:rPr b="1" lang="en-US" sz="2400">
                <a:solidFill>
                  <a:schemeClr val="lt1"/>
                </a:solidFill>
                <a:latin typeface="Open Sans"/>
                <a:ea typeface="Open Sans"/>
                <a:cs typeface="Open Sans"/>
                <a:sym typeface="Open Sans"/>
              </a:rPr>
              <a:t> need to be edited to be used, except for slide 15. </a:t>
            </a:r>
            <a:r>
              <a:rPr lang="en-US" sz="2400">
                <a:solidFill>
                  <a:schemeClr val="lt1"/>
                </a:solidFill>
                <a:latin typeface="Open Sans"/>
                <a:ea typeface="Open Sans"/>
                <a:cs typeface="Open Sans"/>
                <a:sym typeface="Open Sans"/>
              </a:rPr>
              <a:t>You can use them as they are, or you can copy and paste one or more slides into your own presentation. If you DO choose to edit these slides, make sure it is clear which information was drawn from research evidence and which information comes from other sources (from your participants or community members, for example). </a:t>
            </a:r>
            <a:endParaRPr/>
          </a:p>
          <a:p>
            <a:pPr indent="0" lvl="0" marL="0" marR="0" rtl="0" algn="l">
              <a:lnSpc>
                <a:spcPct val="122291"/>
              </a:lnSpc>
              <a:spcBef>
                <a:spcPts val="0"/>
              </a:spcBef>
              <a:spcAft>
                <a:spcPts val="0"/>
              </a:spcAft>
              <a:buNone/>
            </a:pPr>
            <a:r>
              <a:t/>
            </a:r>
            <a:endParaRPr sz="2400">
              <a:solidFill>
                <a:schemeClr val="lt1"/>
              </a:solidFill>
              <a:latin typeface="Open Sans"/>
              <a:ea typeface="Open Sans"/>
              <a:cs typeface="Open Sans"/>
              <a:sym typeface="Open Sans"/>
            </a:endParaRPr>
          </a:p>
          <a:p>
            <a:pPr indent="0" lvl="0" marL="0" marR="0" rtl="0" algn="l">
              <a:lnSpc>
                <a:spcPct val="122291"/>
              </a:lnSpc>
              <a:spcBef>
                <a:spcPts val="0"/>
              </a:spcBef>
              <a:spcAft>
                <a:spcPts val="0"/>
              </a:spcAft>
              <a:buNone/>
            </a:pPr>
            <a:r>
              <a:rPr b="1" lang="en-US" sz="2400">
                <a:solidFill>
                  <a:schemeClr val="lt1"/>
                </a:solidFill>
                <a:latin typeface="Open Sans"/>
                <a:ea typeface="Open Sans"/>
                <a:cs typeface="Open Sans"/>
                <a:sym typeface="Open Sans"/>
              </a:rPr>
              <a:t>All slides in the last section, </a:t>
            </a:r>
            <a:r>
              <a:rPr b="1" i="1" lang="en-US" sz="2400">
                <a:solidFill>
                  <a:schemeClr val="lt1"/>
                </a:solidFill>
                <a:latin typeface="Open Sans"/>
                <a:ea typeface="Open Sans"/>
                <a:cs typeface="Open Sans"/>
                <a:sym typeface="Open Sans"/>
              </a:rPr>
              <a:t>Our Agency, Our Impact </a:t>
            </a:r>
            <a:r>
              <a:rPr b="1" lang="en-US" sz="2400" u="sng">
                <a:solidFill>
                  <a:schemeClr val="lt1"/>
                </a:solidFill>
                <a:latin typeface="Open Sans"/>
                <a:ea typeface="Open Sans"/>
                <a:cs typeface="Open Sans"/>
                <a:sym typeface="Open Sans"/>
              </a:rPr>
              <a:t>must</a:t>
            </a:r>
            <a:r>
              <a:rPr b="1" lang="en-US" sz="2400">
                <a:solidFill>
                  <a:schemeClr val="lt1"/>
                </a:solidFill>
                <a:latin typeface="Open Sans"/>
                <a:ea typeface="Open Sans"/>
                <a:cs typeface="Open Sans"/>
                <a:sym typeface="Open Sans"/>
              </a:rPr>
              <a:t> be edited before use. </a:t>
            </a:r>
            <a:r>
              <a:rPr lang="en-US" sz="2400">
                <a:solidFill>
                  <a:schemeClr val="lt1"/>
                </a:solidFill>
                <a:latin typeface="Open Sans"/>
                <a:ea typeface="Open Sans"/>
                <a:cs typeface="Open Sans"/>
                <a:sym typeface="Open Sans"/>
              </a:rPr>
              <a:t>These are template slides that allow you to insert information on your own agency and community. These slides can help you tell the story of how your agency is impacting health. You can use these slides to fill in information on your department’s mission, the status of health conditions in your community (e.g., how prevalent is diabetes?), who you serve, what facilities/programs you run, and more!</a:t>
            </a:r>
            <a:endParaRPr b="1" sz="2400">
              <a:solidFill>
                <a:schemeClr val="lt1"/>
              </a:solidFill>
              <a:latin typeface="Open Sans"/>
              <a:ea typeface="Open Sans"/>
              <a:cs typeface="Open Sans"/>
              <a:sym typeface="Open Sans"/>
            </a:endParaRPr>
          </a:p>
          <a:p>
            <a:pPr indent="0" lvl="0" marL="0" marR="0" rtl="0" algn="l">
              <a:lnSpc>
                <a:spcPct val="140000"/>
              </a:lnSpc>
              <a:spcBef>
                <a:spcPts val="0"/>
              </a:spcBef>
              <a:spcAft>
                <a:spcPts val="0"/>
              </a:spcAft>
              <a:buNone/>
            </a:pPr>
            <a:r>
              <a:t/>
            </a:r>
            <a:endParaRPr b="1" sz="2185">
              <a:solidFill>
                <a:schemeClr val="lt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521" name="Shape 521"/>
        <p:cNvGrpSpPr/>
        <p:nvPr/>
      </p:nvGrpSpPr>
      <p:grpSpPr>
        <a:xfrm>
          <a:off x="0" y="0"/>
          <a:ext cx="0" cy="0"/>
          <a:chOff x="0" y="0"/>
          <a:chExt cx="0" cy="0"/>
        </a:xfrm>
      </p:grpSpPr>
      <p:pic>
        <p:nvPicPr>
          <p:cNvPr id="522" name="Google Shape;522;p20"/>
          <p:cNvPicPr preferRelativeResize="0"/>
          <p:nvPr/>
        </p:nvPicPr>
        <p:blipFill rotWithShape="1">
          <a:blip r:embed="rId3">
            <a:alphaModFix/>
          </a:blip>
          <a:srcRect b="0" l="0" r="0" t="0"/>
          <a:stretch/>
        </p:blipFill>
        <p:spPr>
          <a:xfrm>
            <a:off x="760477" y="2359895"/>
            <a:ext cx="16767044" cy="5171547"/>
          </a:xfrm>
          <a:prstGeom prst="rect">
            <a:avLst/>
          </a:prstGeom>
          <a:noFill/>
          <a:ln>
            <a:noFill/>
          </a:ln>
        </p:spPr>
      </p:pic>
      <p:sp>
        <p:nvSpPr>
          <p:cNvPr id="523" name="Google Shape;523;p20"/>
          <p:cNvSpPr txBox="1"/>
          <p:nvPr/>
        </p:nvSpPr>
        <p:spPr>
          <a:xfrm>
            <a:off x="3416888" y="1800501"/>
            <a:ext cx="11454224" cy="948690"/>
          </a:xfrm>
          <a:prstGeom prst="rect">
            <a:avLst/>
          </a:prstGeom>
          <a:noFill/>
          <a:ln>
            <a:noFill/>
          </a:ln>
        </p:spPr>
        <p:txBody>
          <a:bodyPr anchorCtr="0" anchor="t" bIns="0" lIns="0" spcFirstLastPara="1" rIns="0" wrap="square" tIns="0">
            <a:spAutoFit/>
          </a:bodyPr>
          <a:lstStyle/>
          <a:p>
            <a:pPr indent="0" lvl="0" marL="0" marR="0" rtl="0" algn="ctr">
              <a:lnSpc>
                <a:spcPct val="128000"/>
              </a:lnSpc>
              <a:spcBef>
                <a:spcPts val="0"/>
              </a:spcBef>
              <a:spcAft>
                <a:spcPts val="0"/>
              </a:spcAft>
              <a:buNone/>
            </a:pPr>
            <a:r>
              <a:rPr lang="en-US" sz="6000">
                <a:solidFill>
                  <a:srgbClr val="FFFFFF"/>
                </a:solidFill>
                <a:latin typeface="Nunito Sans Black"/>
                <a:ea typeface="Nunito Sans Black"/>
                <a:cs typeface="Nunito Sans Black"/>
                <a:sym typeface="Nunito Sans Black"/>
              </a:rPr>
              <a:t>IN OUR COMMUNITY:</a:t>
            </a:r>
            <a:endParaRPr/>
          </a:p>
        </p:txBody>
      </p:sp>
      <p:sp>
        <p:nvSpPr>
          <p:cNvPr id="524" name="Google Shape;524;p20"/>
          <p:cNvSpPr txBox="1"/>
          <p:nvPr/>
        </p:nvSpPr>
        <p:spPr>
          <a:xfrm>
            <a:off x="2484303" y="8096226"/>
            <a:ext cx="13319394" cy="28060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lang="en-US" sz="1702">
                <a:solidFill>
                  <a:srgbClr val="FFFFFF"/>
                </a:solidFill>
                <a:latin typeface="Open Sans"/>
                <a:ea typeface="Open Sans"/>
                <a:cs typeface="Open Sans"/>
                <a:sym typeface="Open Sans"/>
              </a:rPr>
              <a:t>YOUR EXPLANATION HERE:</a:t>
            </a:r>
            <a:endParaRPr/>
          </a:p>
        </p:txBody>
      </p:sp>
      <p:sp>
        <p:nvSpPr>
          <p:cNvPr id="525" name="Google Shape;525;p20"/>
          <p:cNvSpPr/>
          <p:nvPr/>
        </p:nvSpPr>
        <p:spPr>
          <a:xfrm rot="-5400000">
            <a:off x="16042559" y="6476891"/>
            <a:ext cx="2904393" cy="3382118"/>
          </a:xfrm>
          <a:custGeom>
            <a:rect b="b" l="l" r="r" t="t"/>
            <a:pathLst>
              <a:path extrusionOk="0" h="3382118" w="2904393">
                <a:moveTo>
                  <a:pt x="0" y="0"/>
                </a:moveTo>
                <a:lnTo>
                  <a:pt x="2904394" y="0"/>
                </a:lnTo>
                <a:lnTo>
                  <a:pt x="2904394" y="3382118"/>
                </a:lnTo>
                <a:lnTo>
                  <a:pt x="0" y="338211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6" name="Google Shape;526;p20"/>
          <p:cNvSpPr/>
          <p:nvPr/>
        </p:nvSpPr>
        <p:spPr>
          <a:xfrm>
            <a:off x="13774107" y="9192776"/>
            <a:ext cx="3485193" cy="854741"/>
          </a:xfrm>
          <a:custGeom>
            <a:rect b="b" l="l" r="r" t="t"/>
            <a:pathLst>
              <a:path extrusionOk="0" h="790212" w="3222074">
                <a:moveTo>
                  <a:pt x="3097614" y="790212"/>
                </a:moveTo>
                <a:lnTo>
                  <a:pt x="124460" y="790212"/>
                </a:lnTo>
                <a:cubicBezTo>
                  <a:pt x="55880" y="790212"/>
                  <a:pt x="0" y="734332"/>
                  <a:pt x="0" y="665752"/>
                </a:cubicBezTo>
                <a:lnTo>
                  <a:pt x="0" y="124460"/>
                </a:lnTo>
                <a:cubicBezTo>
                  <a:pt x="0" y="55880"/>
                  <a:pt x="55880" y="0"/>
                  <a:pt x="124460" y="0"/>
                </a:cubicBezTo>
                <a:lnTo>
                  <a:pt x="3097614" y="0"/>
                </a:lnTo>
                <a:cubicBezTo>
                  <a:pt x="3166194" y="0"/>
                  <a:pt x="3222074" y="55880"/>
                  <a:pt x="3222074" y="124460"/>
                </a:cubicBezTo>
                <a:lnTo>
                  <a:pt x="3222074" y="665752"/>
                </a:lnTo>
                <a:cubicBezTo>
                  <a:pt x="3222074" y="734332"/>
                  <a:pt x="3166194" y="790212"/>
                  <a:pt x="3097614" y="790212"/>
                </a:cubicBezTo>
                <a:close/>
              </a:path>
            </a:pathLst>
          </a:custGeom>
          <a:solidFill>
            <a:srgbClr val="74BEC7">
              <a:alpha val="6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20"/>
          <p:cNvSpPr txBox="1"/>
          <p:nvPr/>
        </p:nvSpPr>
        <p:spPr>
          <a:xfrm>
            <a:off x="13774107" y="9457269"/>
            <a:ext cx="3485193" cy="29718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lang="en-US" sz="1799">
                <a:solidFill>
                  <a:srgbClr val="FFFFFF"/>
                </a:solidFill>
                <a:latin typeface="Open Sans"/>
                <a:ea typeface="Open Sans"/>
                <a:cs typeface="Open Sans"/>
                <a:sym typeface="Open Sans"/>
              </a:rPr>
              <a:t>citation</a:t>
            </a:r>
            <a:endParaRPr/>
          </a:p>
        </p:txBody>
      </p:sp>
      <p:sp>
        <p:nvSpPr>
          <p:cNvPr id="528" name="Google Shape;528;p20"/>
          <p:cNvSpPr/>
          <p:nvPr/>
        </p:nvSpPr>
        <p:spPr>
          <a:xfrm>
            <a:off x="16808086" y="4611487"/>
            <a:ext cx="670805" cy="668366"/>
          </a:xfrm>
          <a:custGeom>
            <a:rect b="b" l="l" r="r" t="t"/>
            <a:pathLst>
              <a:path extrusionOk="0" h="668366" w="670805">
                <a:moveTo>
                  <a:pt x="0" y="0"/>
                </a:moveTo>
                <a:lnTo>
                  <a:pt x="670805" y="0"/>
                </a:lnTo>
                <a:lnTo>
                  <a:pt x="670805" y="668365"/>
                </a:lnTo>
                <a:lnTo>
                  <a:pt x="0" y="66836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9" name="Google Shape;529;p20"/>
          <p:cNvSpPr/>
          <p:nvPr/>
        </p:nvSpPr>
        <p:spPr>
          <a:xfrm>
            <a:off x="14911441" y="828899"/>
            <a:ext cx="5211317" cy="1622022"/>
          </a:xfrm>
          <a:custGeom>
            <a:rect b="b" l="l" r="r" t="t"/>
            <a:pathLst>
              <a:path extrusionOk="0" h="1622022" w="5211317">
                <a:moveTo>
                  <a:pt x="0" y="0"/>
                </a:moveTo>
                <a:lnTo>
                  <a:pt x="5211317" y="0"/>
                </a:lnTo>
                <a:lnTo>
                  <a:pt x="5211317" y="1622023"/>
                </a:lnTo>
                <a:lnTo>
                  <a:pt x="0" y="162202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20"/>
          <p:cNvSpPr/>
          <p:nvPr/>
        </p:nvSpPr>
        <p:spPr>
          <a:xfrm>
            <a:off x="809109" y="4611487"/>
            <a:ext cx="670805" cy="668366"/>
          </a:xfrm>
          <a:custGeom>
            <a:rect b="b" l="l" r="r" t="t"/>
            <a:pathLst>
              <a:path extrusionOk="0" h="668366" w="670805">
                <a:moveTo>
                  <a:pt x="0" y="0"/>
                </a:moveTo>
                <a:lnTo>
                  <a:pt x="670805" y="0"/>
                </a:lnTo>
                <a:lnTo>
                  <a:pt x="670805" y="668365"/>
                </a:lnTo>
                <a:lnTo>
                  <a:pt x="0" y="66836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20"/>
          <p:cNvSpPr/>
          <p:nvPr/>
        </p:nvSpPr>
        <p:spPr>
          <a:xfrm>
            <a:off x="-399431" y="2006416"/>
            <a:ext cx="2856262" cy="889011"/>
          </a:xfrm>
          <a:custGeom>
            <a:rect b="b" l="l" r="r" t="t"/>
            <a:pathLst>
              <a:path extrusionOk="0" h="889011" w="2856262">
                <a:moveTo>
                  <a:pt x="0" y="0"/>
                </a:moveTo>
                <a:lnTo>
                  <a:pt x="2856262" y="0"/>
                </a:lnTo>
                <a:lnTo>
                  <a:pt x="2856262" y="889011"/>
                </a:lnTo>
                <a:lnTo>
                  <a:pt x="0" y="88901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2" name="Google Shape;532;p20"/>
          <p:cNvSpPr/>
          <p:nvPr/>
        </p:nvSpPr>
        <p:spPr>
          <a:xfrm rot="-5400000">
            <a:off x="-493459" y="7396328"/>
            <a:ext cx="2449721" cy="2852659"/>
          </a:xfrm>
          <a:custGeom>
            <a:rect b="b" l="l" r="r" t="t"/>
            <a:pathLst>
              <a:path extrusionOk="0" h="2852659" w="2449721">
                <a:moveTo>
                  <a:pt x="0" y="0"/>
                </a:moveTo>
                <a:lnTo>
                  <a:pt x="2449721" y="0"/>
                </a:lnTo>
                <a:lnTo>
                  <a:pt x="2449721" y="2852659"/>
                </a:lnTo>
                <a:lnTo>
                  <a:pt x="0" y="285265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p20"/>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20"/>
          <p:cNvSpPr txBox="1"/>
          <p:nvPr/>
        </p:nvSpPr>
        <p:spPr>
          <a:xfrm>
            <a:off x="2456831" y="6781230"/>
            <a:ext cx="13319394" cy="629854"/>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lang="en-US" sz="3702">
                <a:solidFill>
                  <a:srgbClr val="FFFFFF"/>
                </a:solidFill>
                <a:latin typeface="Open Sans"/>
                <a:ea typeface="Open Sans"/>
                <a:cs typeface="Open Sans"/>
                <a:sym typeface="Open Sans"/>
              </a:rPr>
              <a:t>INSTANCES OF X IN X AMOUNT OF PEOPLE</a:t>
            </a:r>
            <a:endParaRPr/>
          </a:p>
        </p:txBody>
      </p:sp>
      <p:sp>
        <p:nvSpPr>
          <p:cNvPr id="535" name="Google Shape;535;p20"/>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540" name="Shape 540"/>
        <p:cNvGrpSpPr/>
        <p:nvPr/>
      </p:nvGrpSpPr>
      <p:grpSpPr>
        <a:xfrm>
          <a:off x="0" y="0"/>
          <a:ext cx="0" cy="0"/>
          <a:chOff x="0" y="0"/>
          <a:chExt cx="0" cy="0"/>
        </a:xfrm>
      </p:grpSpPr>
      <p:sp>
        <p:nvSpPr>
          <p:cNvPr id="541" name="Google Shape;541;p21"/>
          <p:cNvSpPr/>
          <p:nvPr/>
        </p:nvSpPr>
        <p:spPr>
          <a:xfrm>
            <a:off x="9106579" y="1106742"/>
            <a:ext cx="8612033" cy="10091882"/>
          </a:xfrm>
          <a:custGeom>
            <a:rect b="b" l="l" r="r" t="t"/>
            <a:pathLst>
              <a:path extrusionOk="0" h="5231130" w="4464050">
                <a:moveTo>
                  <a:pt x="1386840" y="1974850"/>
                </a:moveTo>
                <a:cubicBezTo>
                  <a:pt x="1517650" y="2390140"/>
                  <a:pt x="1342390" y="2815590"/>
                  <a:pt x="995680" y="2924810"/>
                </a:cubicBezTo>
                <a:cubicBezTo>
                  <a:pt x="648970" y="3034030"/>
                  <a:pt x="261620" y="2785110"/>
                  <a:pt x="130810" y="2369820"/>
                </a:cubicBezTo>
                <a:cubicBezTo>
                  <a:pt x="0" y="1954530"/>
                  <a:pt x="175260" y="1529080"/>
                  <a:pt x="521970" y="1419860"/>
                </a:cubicBezTo>
                <a:cubicBezTo>
                  <a:pt x="868680" y="1310640"/>
                  <a:pt x="1256030" y="1559560"/>
                  <a:pt x="1386840" y="1974850"/>
                </a:cubicBezTo>
                <a:close/>
                <a:moveTo>
                  <a:pt x="3670300" y="1718310"/>
                </a:moveTo>
                <a:cubicBezTo>
                  <a:pt x="3636010" y="1697990"/>
                  <a:pt x="3601720" y="1680210"/>
                  <a:pt x="3566160" y="1663700"/>
                </a:cubicBezTo>
                <a:cubicBezTo>
                  <a:pt x="3327400" y="1555750"/>
                  <a:pt x="3155950" y="1333500"/>
                  <a:pt x="3126740" y="1073150"/>
                </a:cubicBezTo>
                <a:cubicBezTo>
                  <a:pt x="3116580" y="986790"/>
                  <a:pt x="3096260" y="899160"/>
                  <a:pt x="3065780" y="814070"/>
                </a:cubicBezTo>
                <a:cubicBezTo>
                  <a:pt x="2875280" y="287020"/>
                  <a:pt x="2345690" y="0"/>
                  <a:pt x="1883410" y="173990"/>
                </a:cubicBezTo>
                <a:cubicBezTo>
                  <a:pt x="1421130" y="347980"/>
                  <a:pt x="1201420" y="915670"/>
                  <a:pt x="1391920" y="1442720"/>
                </a:cubicBezTo>
                <a:cubicBezTo>
                  <a:pt x="1431290" y="1550670"/>
                  <a:pt x="1484630" y="1648460"/>
                  <a:pt x="1548130" y="1733550"/>
                </a:cubicBezTo>
                <a:cubicBezTo>
                  <a:pt x="1727200" y="1973580"/>
                  <a:pt x="1751330" y="2294890"/>
                  <a:pt x="1600200" y="2552700"/>
                </a:cubicBezTo>
                <a:cubicBezTo>
                  <a:pt x="1596390" y="2560320"/>
                  <a:pt x="1591310" y="2567940"/>
                  <a:pt x="1587500" y="2575560"/>
                </a:cubicBezTo>
                <a:cubicBezTo>
                  <a:pt x="1094740" y="3437890"/>
                  <a:pt x="1231900" y="4453890"/>
                  <a:pt x="1891030" y="4842510"/>
                </a:cubicBezTo>
                <a:cubicBezTo>
                  <a:pt x="2550160" y="5231130"/>
                  <a:pt x="3483610" y="4848860"/>
                  <a:pt x="3973830" y="3985260"/>
                </a:cubicBezTo>
                <a:cubicBezTo>
                  <a:pt x="4464050" y="3121660"/>
                  <a:pt x="4329430" y="2108200"/>
                  <a:pt x="3670300" y="1718310"/>
                </a:cubicBezTo>
                <a:close/>
              </a:path>
            </a:pathLst>
          </a:custGeom>
          <a:blipFill rotWithShape="1">
            <a:blip r:embed="rId3">
              <a:alphaModFix/>
            </a:blip>
            <a:stretch>
              <a:fillRect b="0" l="-38426" r="-3842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2" name="Google Shape;542;p21"/>
          <p:cNvSpPr txBox="1"/>
          <p:nvPr/>
        </p:nvSpPr>
        <p:spPr>
          <a:xfrm>
            <a:off x="1551718" y="2731243"/>
            <a:ext cx="7700929" cy="94869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lang="en-US" sz="6000">
                <a:solidFill>
                  <a:srgbClr val="FFFFFF"/>
                </a:solidFill>
                <a:latin typeface="Nunito Sans Black"/>
                <a:ea typeface="Nunito Sans Black"/>
                <a:cs typeface="Nunito Sans Black"/>
                <a:sym typeface="Nunito Sans Black"/>
              </a:rPr>
              <a:t>Health Metrics:</a:t>
            </a:r>
            <a:endParaRPr/>
          </a:p>
        </p:txBody>
      </p:sp>
      <p:sp>
        <p:nvSpPr>
          <p:cNvPr id="543" name="Google Shape;543;p21"/>
          <p:cNvSpPr txBox="1"/>
          <p:nvPr/>
        </p:nvSpPr>
        <p:spPr>
          <a:xfrm>
            <a:off x="1551718" y="7226317"/>
            <a:ext cx="1758331" cy="7884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4585">
                <a:solidFill>
                  <a:srgbClr val="FFFFFF"/>
                </a:solidFill>
                <a:latin typeface="Open Sans Light"/>
                <a:ea typeface="Open Sans Light"/>
                <a:cs typeface="Open Sans Light"/>
                <a:sym typeface="Open Sans Light"/>
              </a:rPr>
              <a:t>66%</a:t>
            </a:r>
            <a:endParaRPr/>
          </a:p>
        </p:txBody>
      </p:sp>
      <p:sp>
        <p:nvSpPr>
          <p:cNvPr id="544" name="Google Shape;544;p21"/>
          <p:cNvSpPr txBox="1"/>
          <p:nvPr/>
        </p:nvSpPr>
        <p:spPr>
          <a:xfrm>
            <a:off x="1551718" y="7982255"/>
            <a:ext cx="1758331" cy="3561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5">
                <a:solidFill>
                  <a:srgbClr val="FFFFFF"/>
                </a:solidFill>
                <a:latin typeface="Open Sans Light"/>
                <a:ea typeface="Open Sans Light"/>
                <a:cs typeface="Open Sans Light"/>
                <a:sym typeface="Open Sans Light"/>
              </a:rPr>
              <a:t>Recovery</a:t>
            </a:r>
            <a:endParaRPr/>
          </a:p>
        </p:txBody>
      </p:sp>
      <p:sp>
        <p:nvSpPr>
          <p:cNvPr id="545" name="Google Shape;545;p21"/>
          <p:cNvSpPr txBox="1"/>
          <p:nvPr/>
        </p:nvSpPr>
        <p:spPr>
          <a:xfrm>
            <a:off x="3753263" y="7226317"/>
            <a:ext cx="1758331" cy="7884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4585">
                <a:solidFill>
                  <a:srgbClr val="FFFFFF"/>
                </a:solidFill>
                <a:latin typeface="Open Sans Light"/>
                <a:ea typeface="Open Sans Light"/>
                <a:cs typeface="Open Sans Light"/>
                <a:sym typeface="Open Sans Light"/>
              </a:rPr>
              <a:t>84%</a:t>
            </a:r>
            <a:endParaRPr/>
          </a:p>
        </p:txBody>
      </p:sp>
      <p:sp>
        <p:nvSpPr>
          <p:cNvPr id="546" name="Google Shape;546;p21"/>
          <p:cNvSpPr txBox="1"/>
          <p:nvPr/>
        </p:nvSpPr>
        <p:spPr>
          <a:xfrm>
            <a:off x="3753263" y="7982255"/>
            <a:ext cx="1758331" cy="3561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5">
                <a:solidFill>
                  <a:srgbClr val="FFFFFF"/>
                </a:solidFill>
                <a:latin typeface="Open Sans Light"/>
                <a:ea typeface="Open Sans Light"/>
                <a:cs typeface="Open Sans Light"/>
                <a:sym typeface="Open Sans Light"/>
              </a:rPr>
              <a:t>Recovery</a:t>
            </a:r>
            <a:endParaRPr/>
          </a:p>
        </p:txBody>
      </p:sp>
      <p:sp>
        <p:nvSpPr>
          <p:cNvPr id="547" name="Google Shape;547;p21"/>
          <p:cNvSpPr txBox="1"/>
          <p:nvPr/>
        </p:nvSpPr>
        <p:spPr>
          <a:xfrm>
            <a:off x="5954809" y="7226317"/>
            <a:ext cx="1758331" cy="7884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4585">
                <a:solidFill>
                  <a:srgbClr val="FFFFFF"/>
                </a:solidFill>
                <a:latin typeface="Open Sans Light"/>
                <a:ea typeface="Open Sans Light"/>
                <a:cs typeface="Open Sans Light"/>
                <a:sym typeface="Open Sans Light"/>
              </a:rPr>
              <a:t>97%</a:t>
            </a:r>
            <a:endParaRPr/>
          </a:p>
        </p:txBody>
      </p:sp>
      <p:sp>
        <p:nvSpPr>
          <p:cNvPr id="548" name="Google Shape;548;p21"/>
          <p:cNvSpPr txBox="1"/>
          <p:nvPr/>
        </p:nvSpPr>
        <p:spPr>
          <a:xfrm>
            <a:off x="5954809" y="7982255"/>
            <a:ext cx="1758331" cy="3561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5">
                <a:solidFill>
                  <a:srgbClr val="FFFFFF"/>
                </a:solidFill>
                <a:latin typeface="Open Sans Light"/>
                <a:ea typeface="Open Sans Light"/>
                <a:cs typeface="Open Sans Light"/>
                <a:sym typeface="Open Sans Light"/>
              </a:rPr>
              <a:t>Recovery</a:t>
            </a:r>
            <a:endParaRPr/>
          </a:p>
        </p:txBody>
      </p:sp>
      <p:sp>
        <p:nvSpPr>
          <p:cNvPr id="549" name="Google Shape;549;p21"/>
          <p:cNvSpPr txBox="1"/>
          <p:nvPr/>
        </p:nvSpPr>
        <p:spPr>
          <a:xfrm>
            <a:off x="1551718" y="4553440"/>
            <a:ext cx="6161422" cy="28060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lang="en-US" sz="1702">
                <a:solidFill>
                  <a:srgbClr val="FFFFFF"/>
                </a:solidFill>
                <a:latin typeface="Open Sans"/>
                <a:ea typeface="Open Sans"/>
                <a:cs typeface="Open Sans"/>
                <a:sym typeface="Open Sans"/>
              </a:rPr>
              <a:t>INSERT YOUR METRICS HERE.</a:t>
            </a:r>
            <a:endParaRPr/>
          </a:p>
        </p:txBody>
      </p:sp>
      <p:sp>
        <p:nvSpPr>
          <p:cNvPr id="550" name="Google Shape;550;p21"/>
          <p:cNvSpPr/>
          <p:nvPr/>
        </p:nvSpPr>
        <p:spPr>
          <a:xfrm>
            <a:off x="15886162" y="2166077"/>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1" name="Google Shape;551;p21"/>
          <p:cNvSpPr/>
          <p:nvPr/>
        </p:nvSpPr>
        <p:spPr>
          <a:xfrm>
            <a:off x="7987024" y="-323570"/>
            <a:ext cx="2364501" cy="2753422"/>
          </a:xfrm>
          <a:custGeom>
            <a:rect b="b" l="l" r="r" t="t"/>
            <a:pathLst>
              <a:path extrusionOk="0" h="2753422" w="2364501">
                <a:moveTo>
                  <a:pt x="0" y="0"/>
                </a:moveTo>
                <a:lnTo>
                  <a:pt x="2364501" y="0"/>
                </a:lnTo>
                <a:lnTo>
                  <a:pt x="2364501" y="2753421"/>
                </a:lnTo>
                <a:lnTo>
                  <a:pt x="0" y="275342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21"/>
          <p:cNvSpPr/>
          <p:nvPr/>
        </p:nvSpPr>
        <p:spPr>
          <a:xfrm>
            <a:off x="9632361" y="7545677"/>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21"/>
          <p:cNvSpPr/>
          <p:nvPr/>
        </p:nvSpPr>
        <p:spPr>
          <a:xfrm>
            <a:off x="16288455" y="8486747"/>
            <a:ext cx="1999545" cy="622358"/>
          </a:xfrm>
          <a:custGeom>
            <a:rect b="b" l="l" r="r" t="t"/>
            <a:pathLst>
              <a:path extrusionOk="0" h="622358" w="1999545">
                <a:moveTo>
                  <a:pt x="0" y="0"/>
                </a:moveTo>
                <a:lnTo>
                  <a:pt x="1999545" y="0"/>
                </a:lnTo>
                <a:lnTo>
                  <a:pt x="1999545" y="622358"/>
                </a:lnTo>
                <a:lnTo>
                  <a:pt x="0" y="6223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21"/>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21"/>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560" name="Shape 560"/>
        <p:cNvGrpSpPr/>
        <p:nvPr/>
      </p:nvGrpSpPr>
      <p:grpSpPr>
        <a:xfrm>
          <a:off x="0" y="0"/>
          <a:ext cx="0" cy="0"/>
          <a:chOff x="0" y="0"/>
          <a:chExt cx="0" cy="0"/>
        </a:xfrm>
      </p:grpSpPr>
      <p:sp>
        <p:nvSpPr>
          <p:cNvPr id="561" name="Google Shape;561;p22"/>
          <p:cNvSpPr/>
          <p:nvPr/>
        </p:nvSpPr>
        <p:spPr>
          <a:xfrm>
            <a:off x="0" y="5047126"/>
            <a:ext cx="5929633" cy="5239874"/>
          </a:xfrm>
          <a:custGeom>
            <a:rect b="b" l="l" r="r" t="t"/>
            <a:pathLst>
              <a:path extrusionOk="0" h="1772501" w="2005826">
                <a:moveTo>
                  <a:pt x="0" y="0"/>
                </a:moveTo>
                <a:lnTo>
                  <a:pt x="2005826" y="0"/>
                </a:lnTo>
                <a:lnTo>
                  <a:pt x="2005826" y="1772501"/>
                </a:lnTo>
                <a:lnTo>
                  <a:pt x="0" y="1772501"/>
                </a:lnTo>
                <a:close/>
              </a:path>
            </a:pathLst>
          </a:custGeom>
          <a:solidFill>
            <a:srgbClr val="74BE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22"/>
          <p:cNvSpPr/>
          <p:nvPr/>
        </p:nvSpPr>
        <p:spPr>
          <a:xfrm rot="5400000">
            <a:off x="15507412" y="6835870"/>
            <a:ext cx="2720357" cy="2688418"/>
          </a:xfrm>
          <a:custGeom>
            <a:rect b="b" l="l" r="r" t="t"/>
            <a:pathLst>
              <a:path extrusionOk="0" h="1137377" w="976723">
                <a:moveTo>
                  <a:pt x="0" y="0"/>
                </a:moveTo>
                <a:lnTo>
                  <a:pt x="976723" y="0"/>
                </a:lnTo>
                <a:lnTo>
                  <a:pt x="976723" y="1137378"/>
                </a:lnTo>
                <a:lnTo>
                  <a:pt x="0" y="113737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22"/>
          <p:cNvSpPr/>
          <p:nvPr/>
        </p:nvSpPr>
        <p:spPr>
          <a:xfrm>
            <a:off x="0" y="8682904"/>
            <a:ext cx="4768512" cy="1644318"/>
          </a:xfrm>
          <a:custGeom>
            <a:rect b="b" l="l" r="r" t="t"/>
            <a:pathLst>
              <a:path extrusionOk="0" h="622358" w="1999545">
                <a:moveTo>
                  <a:pt x="0" y="0"/>
                </a:moveTo>
                <a:lnTo>
                  <a:pt x="1999545" y="0"/>
                </a:lnTo>
                <a:lnTo>
                  <a:pt x="1999545" y="622358"/>
                </a:lnTo>
                <a:lnTo>
                  <a:pt x="0" y="62235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22"/>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5" name="Google Shape;565;p22"/>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6" name="Google Shape;566;p22"/>
          <p:cNvSpPr txBox="1"/>
          <p:nvPr/>
        </p:nvSpPr>
        <p:spPr>
          <a:xfrm>
            <a:off x="6553200" y="671623"/>
            <a:ext cx="8970182" cy="1958870"/>
          </a:xfrm>
          <a:prstGeom prst="rect">
            <a:avLst/>
          </a:prstGeom>
          <a:noFill/>
          <a:ln>
            <a:noFill/>
          </a:ln>
        </p:spPr>
        <p:txBody>
          <a:bodyPr anchorCtr="0" anchor="t" bIns="0" lIns="0" spcFirstLastPara="1" rIns="0" wrap="square" tIns="0">
            <a:spAutoFit/>
          </a:bodyPr>
          <a:lstStyle/>
          <a:p>
            <a:pPr indent="0" lvl="0" marL="0" marR="0" rtl="0" algn="ctr">
              <a:lnSpc>
                <a:spcPct val="128000"/>
              </a:lnSpc>
              <a:spcBef>
                <a:spcPts val="0"/>
              </a:spcBef>
              <a:spcAft>
                <a:spcPts val="0"/>
              </a:spcAft>
              <a:buNone/>
            </a:pPr>
            <a:r>
              <a:rPr lang="en-US" sz="6000">
                <a:solidFill>
                  <a:schemeClr val="lt1"/>
                </a:solidFill>
                <a:latin typeface="Nunito Sans Black"/>
                <a:ea typeface="Nunito Sans Black"/>
                <a:cs typeface="Nunito Sans Black"/>
                <a:sym typeface="Nunito Sans Black"/>
              </a:rPr>
              <a:t>How We Contribute to Community Health</a:t>
            </a:r>
            <a:endParaRPr/>
          </a:p>
        </p:txBody>
      </p:sp>
      <p:grpSp>
        <p:nvGrpSpPr>
          <p:cNvPr id="567" name="Google Shape;567;p22"/>
          <p:cNvGrpSpPr/>
          <p:nvPr/>
        </p:nvGrpSpPr>
        <p:grpSpPr>
          <a:xfrm>
            <a:off x="914400" y="3086099"/>
            <a:ext cx="16383000" cy="6785516"/>
            <a:chOff x="0" y="0"/>
            <a:chExt cx="16383000" cy="6785516"/>
          </a:xfrm>
        </p:grpSpPr>
        <p:sp>
          <p:nvSpPr>
            <p:cNvPr id="568" name="Google Shape;568;p22"/>
            <p:cNvSpPr/>
            <p:nvPr/>
          </p:nvSpPr>
          <p:spPr>
            <a:xfrm>
              <a:off x="0" y="0"/>
              <a:ext cx="16383000" cy="3053482"/>
            </a:xfrm>
            <a:prstGeom prst="roundRect">
              <a:avLst>
                <a:gd fmla="val 10000" name="adj"/>
              </a:avLst>
            </a:prstGeom>
            <a:solidFill>
              <a:srgbClr val="C5D8F1">
                <a:alpha val="89803"/>
              </a:srgbClr>
            </a:solidFill>
            <a:ln cap="flat" cmpd="sng" w="9525">
              <a:solidFill>
                <a:schemeClr val="accent3">
                  <a:alpha val="89803"/>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2"/>
            <p:cNvSpPr/>
            <p:nvPr/>
          </p:nvSpPr>
          <p:spPr>
            <a:xfrm>
              <a:off x="491490" y="407131"/>
              <a:ext cx="4812506" cy="2239220"/>
            </a:xfrm>
            <a:prstGeom prst="roundRect">
              <a:avLst>
                <a:gd fmla="val 10000" name="adj"/>
              </a:avLst>
            </a:prstGeom>
            <a:blipFill rotWithShape="1">
              <a:blip r:embed="rId7">
                <a:alphaModFix/>
              </a:blip>
              <a:stretch>
                <a:fillRect b="-6999" l="0" r="0" t="-6998"/>
              </a:stretch>
            </a:blipFill>
            <a:ln cap="flat" cmpd="sng" w="9525">
              <a:solidFill>
                <a:srgbClr val="8CA84E"/>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2"/>
            <p:cNvSpPr/>
            <p:nvPr/>
          </p:nvSpPr>
          <p:spPr>
            <a:xfrm rot="10800000">
              <a:off x="491490" y="3053482"/>
              <a:ext cx="4812506" cy="3732034"/>
            </a:xfrm>
            <a:prstGeom prst="round2SameRect">
              <a:avLst>
                <a:gd fmla="val 10500" name="adj1"/>
                <a:gd fmla="val 0" name="adj2"/>
              </a:avLst>
            </a:prstGeom>
            <a:solidFill>
              <a:schemeClr val="dk2"/>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2"/>
            <p:cNvSpPr txBox="1"/>
            <p:nvPr/>
          </p:nvSpPr>
          <p:spPr>
            <a:xfrm>
              <a:off x="606263" y="3053482"/>
              <a:ext cx="4582960" cy="3617261"/>
            </a:xfrm>
            <a:prstGeom prst="rect">
              <a:avLst/>
            </a:prstGeom>
            <a:noFill/>
            <a:ln>
              <a:noFill/>
            </a:ln>
          </p:spPr>
          <p:txBody>
            <a:bodyPr anchorCtr="0" anchor="t" bIns="334250" lIns="334250" spcFirstLastPara="1" rIns="334250" wrap="square" tIns="334250">
              <a:noAutofit/>
            </a:bodyPr>
            <a:lstStyle/>
            <a:p>
              <a:pPr indent="0" lvl="0" marL="0" marR="0" rtl="0" algn="l">
                <a:lnSpc>
                  <a:spcPct val="90000"/>
                </a:lnSpc>
                <a:spcBef>
                  <a:spcPts val="0"/>
                </a:spcBef>
                <a:spcAft>
                  <a:spcPts val="0"/>
                </a:spcAft>
                <a:buClr>
                  <a:schemeClr val="lt1"/>
                </a:buClr>
                <a:buSzPts val="4700"/>
                <a:buFont typeface="Open Sans"/>
                <a:buNone/>
              </a:pPr>
              <a:r>
                <a:rPr b="1" lang="en-US" sz="4700">
                  <a:solidFill>
                    <a:schemeClr val="lt1"/>
                  </a:solidFill>
                  <a:latin typeface="Open Sans"/>
                  <a:ea typeface="Open Sans"/>
                  <a:cs typeface="Open Sans"/>
                  <a:sym typeface="Open Sans"/>
                </a:rPr>
                <a:t>Facilities</a:t>
              </a:r>
              <a:endParaRPr/>
            </a:p>
            <a:p>
              <a:pPr indent="-285750" lvl="1" marL="285750" marR="0" rtl="0" algn="l">
                <a:lnSpc>
                  <a:spcPct val="90000"/>
                </a:lnSpc>
                <a:spcBef>
                  <a:spcPts val="1645"/>
                </a:spcBef>
                <a:spcAft>
                  <a:spcPts val="0"/>
                </a:spcAft>
                <a:buClr>
                  <a:schemeClr val="lt1"/>
                </a:buClr>
                <a:buSzPts val="3700"/>
                <a:buFont typeface="Open Sans"/>
                <a:buChar char="•"/>
              </a:pPr>
              <a:r>
                <a:rPr b="0" i="0" lang="en-US" sz="3700" u="none" cap="none" strike="noStrike">
                  <a:solidFill>
                    <a:schemeClr val="lt1"/>
                  </a:solidFill>
                  <a:latin typeface="Open Sans"/>
                  <a:ea typeface="Open Sans"/>
                  <a:cs typeface="Open Sans"/>
                  <a:sym typeface="Open Sans"/>
                </a:rPr>
                <a:t>Example 1</a:t>
              </a:r>
              <a:endParaRPr/>
            </a:p>
            <a:p>
              <a:pPr indent="-285750" lvl="1" marL="285750" marR="0" rtl="0" algn="l">
                <a:lnSpc>
                  <a:spcPct val="90000"/>
                </a:lnSpc>
                <a:spcBef>
                  <a:spcPts val="555"/>
                </a:spcBef>
                <a:spcAft>
                  <a:spcPts val="0"/>
                </a:spcAft>
                <a:buClr>
                  <a:schemeClr val="lt1"/>
                </a:buClr>
                <a:buSzPts val="3700"/>
                <a:buFont typeface="Open Sans"/>
                <a:buChar char="•"/>
              </a:pPr>
              <a:r>
                <a:rPr b="0" i="0" lang="en-US" sz="3700" u="none" cap="none" strike="noStrike">
                  <a:solidFill>
                    <a:schemeClr val="lt1"/>
                  </a:solidFill>
                  <a:latin typeface="Open Sans"/>
                  <a:ea typeface="Open Sans"/>
                  <a:cs typeface="Open Sans"/>
                  <a:sym typeface="Open Sans"/>
                </a:rPr>
                <a:t>Example 2</a:t>
              </a:r>
              <a:endParaRPr/>
            </a:p>
          </p:txBody>
        </p:sp>
        <p:sp>
          <p:nvSpPr>
            <p:cNvPr id="572" name="Google Shape;572;p22"/>
            <p:cNvSpPr/>
            <p:nvPr/>
          </p:nvSpPr>
          <p:spPr>
            <a:xfrm>
              <a:off x="5785246" y="407131"/>
              <a:ext cx="4812506" cy="2239220"/>
            </a:xfrm>
            <a:prstGeom prst="roundRect">
              <a:avLst>
                <a:gd fmla="val 10000" name="adj"/>
              </a:avLst>
            </a:prstGeom>
            <a:blipFill rotWithShape="1">
              <a:blip r:embed="rId8">
                <a:alphaModFix/>
              </a:blip>
              <a:stretch>
                <a:fillRect b="-21996" l="0" r="0" t="-21996"/>
              </a:stretch>
            </a:blipFill>
            <a:ln cap="flat" cmpd="sng" w="9525">
              <a:solidFill>
                <a:srgbClr val="8CA84E"/>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2"/>
            <p:cNvSpPr/>
            <p:nvPr/>
          </p:nvSpPr>
          <p:spPr>
            <a:xfrm rot="10800000">
              <a:off x="5785246" y="3053482"/>
              <a:ext cx="4812506" cy="3732034"/>
            </a:xfrm>
            <a:prstGeom prst="round2SameRect">
              <a:avLst>
                <a:gd fmla="val 10500" name="adj1"/>
                <a:gd fmla="val 0" name="adj2"/>
              </a:avLst>
            </a:prstGeom>
            <a:solidFill>
              <a:schemeClr val="dk2"/>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2"/>
            <p:cNvSpPr txBox="1"/>
            <p:nvPr/>
          </p:nvSpPr>
          <p:spPr>
            <a:xfrm>
              <a:off x="5900019" y="3053482"/>
              <a:ext cx="4582960" cy="3617261"/>
            </a:xfrm>
            <a:prstGeom prst="rect">
              <a:avLst/>
            </a:prstGeom>
            <a:noFill/>
            <a:ln>
              <a:noFill/>
            </a:ln>
          </p:spPr>
          <p:txBody>
            <a:bodyPr anchorCtr="0" anchor="t" bIns="334250" lIns="334250" spcFirstLastPara="1" rIns="334250" wrap="square" tIns="334250">
              <a:noAutofit/>
            </a:bodyPr>
            <a:lstStyle/>
            <a:p>
              <a:pPr indent="0" lvl="0" marL="0" marR="0" rtl="0" algn="l">
                <a:lnSpc>
                  <a:spcPct val="90000"/>
                </a:lnSpc>
                <a:spcBef>
                  <a:spcPts val="0"/>
                </a:spcBef>
                <a:spcAft>
                  <a:spcPts val="0"/>
                </a:spcAft>
                <a:buClr>
                  <a:schemeClr val="lt1"/>
                </a:buClr>
                <a:buSzPts val="4700"/>
                <a:buFont typeface="Open Sans"/>
                <a:buNone/>
              </a:pPr>
              <a:r>
                <a:rPr b="1" lang="en-US" sz="4700">
                  <a:solidFill>
                    <a:schemeClr val="lt1"/>
                  </a:solidFill>
                  <a:latin typeface="Open Sans"/>
                  <a:ea typeface="Open Sans"/>
                  <a:cs typeface="Open Sans"/>
                  <a:sym typeface="Open Sans"/>
                </a:rPr>
                <a:t>Programs</a:t>
              </a:r>
              <a:endParaRPr/>
            </a:p>
            <a:p>
              <a:pPr indent="-285750" lvl="1" marL="285750" marR="0" rtl="0" algn="l">
                <a:lnSpc>
                  <a:spcPct val="90000"/>
                </a:lnSpc>
                <a:spcBef>
                  <a:spcPts val="1645"/>
                </a:spcBef>
                <a:spcAft>
                  <a:spcPts val="0"/>
                </a:spcAft>
                <a:buClr>
                  <a:schemeClr val="lt1"/>
                </a:buClr>
                <a:buSzPts val="3700"/>
                <a:buFont typeface="Open Sans"/>
                <a:buChar char="•"/>
              </a:pPr>
              <a:r>
                <a:rPr b="0" i="0" lang="en-US" sz="3700" u="none" cap="none" strike="noStrike">
                  <a:solidFill>
                    <a:schemeClr val="lt1"/>
                  </a:solidFill>
                  <a:latin typeface="Open Sans"/>
                  <a:ea typeface="Open Sans"/>
                  <a:cs typeface="Open Sans"/>
                  <a:sym typeface="Open Sans"/>
                </a:rPr>
                <a:t>Example 1</a:t>
              </a:r>
              <a:endParaRPr/>
            </a:p>
            <a:p>
              <a:pPr indent="-285750" lvl="1" marL="285750" marR="0" rtl="0" algn="l">
                <a:lnSpc>
                  <a:spcPct val="90000"/>
                </a:lnSpc>
                <a:spcBef>
                  <a:spcPts val="555"/>
                </a:spcBef>
                <a:spcAft>
                  <a:spcPts val="0"/>
                </a:spcAft>
                <a:buClr>
                  <a:schemeClr val="lt1"/>
                </a:buClr>
                <a:buSzPts val="3700"/>
                <a:buFont typeface="Open Sans"/>
                <a:buChar char="•"/>
              </a:pPr>
              <a:r>
                <a:rPr b="0" i="0" lang="en-US" sz="3700" u="none" cap="none" strike="noStrike">
                  <a:solidFill>
                    <a:schemeClr val="lt1"/>
                  </a:solidFill>
                  <a:latin typeface="Open Sans"/>
                  <a:ea typeface="Open Sans"/>
                  <a:cs typeface="Open Sans"/>
                  <a:sym typeface="Open Sans"/>
                </a:rPr>
                <a:t>Example 2</a:t>
              </a:r>
              <a:endParaRPr/>
            </a:p>
            <a:p>
              <a:pPr indent="-285750" lvl="1" marL="285750" marR="0" rtl="0" algn="l">
                <a:lnSpc>
                  <a:spcPct val="90000"/>
                </a:lnSpc>
                <a:spcBef>
                  <a:spcPts val="555"/>
                </a:spcBef>
                <a:spcAft>
                  <a:spcPts val="0"/>
                </a:spcAft>
                <a:buClr>
                  <a:schemeClr val="lt1"/>
                </a:buClr>
                <a:buSzPts val="3700"/>
                <a:buFont typeface="Open Sans"/>
                <a:buChar char="•"/>
              </a:pPr>
              <a:r>
                <a:rPr b="0" i="0" lang="en-US" sz="3700" u="none" cap="none" strike="noStrike">
                  <a:solidFill>
                    <a:schemeClr val="lt1"/>
                  </a:solidFill>
                  <a:latin typeface="Open Sans"/>
                  <a:ea typeface="Open Sans"/>
                  <a:cs typeface="Open Sans"/>
                  <a:sym typeface="Open Sans"/>
                </a:rPr>
                <a:t>Example 3</a:t>
              </a:r>
              <a:endParaRPr/>
            </a:p>
          </p:txBody>
        </p:sp>
        <p:sp>
          <p:nvSpPr>
            <p:cNvPr id="575" name="Google Shape;575;p22"/>
            <p:cNvSpPr/>
            <p:nvPr/>
          </p:nvSpPr>
          <p:spPr>
            <a:xfrm>
              <a:off x="11079003" y="407131"/>
              <a:ext cx="4812506" cy="2239220"/>
            </a:xfrm>
            <a:prstGeom prst="roundRect">
              <a:avLst>
                <a:gd fmla="val 10000" name="adj"/>
              </a:avLst>
            </a:prstGeom>
            <a:blipFill rotWithShape="1">
              <a:blip r:embed="rId9">
                <a:alphaModFix/>
              </a:blip>
              <a:stretch>
                <a:fillRect b="-21996" l="0" r="0" t="-21996"/>
              </a:stretch>
            </a:blipFill>
            <a:ln cap="flat" cmpd="sng" w="9525">
              <a:solidFill>
                <a:srgbClr val="8CA84E"/>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2"/>
            <p:cNvSpPr/>
            <p:nvPr/>
          </p:nvSpPr>
          <p:spPr>
            <a:xfrm rot="10800000">
              <a:off x="11079003" y="3053482"/>
              <a:ext cx="4812506" cy="3732034"/>
            </a:xfrm>
            <a:prstGeom prst="round2SameRect">
              <a:avLst>
                <a:gd fmla="val 10500" name="adj1"/>
                <a:gd fmla="val 0" name="adj2"/>
              </a:avLst>
            </a:prstGeom>
            <a:solidFill>
              <a:schemeClr val="dk2"/>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2"/>
            <p:cNvSpPr txBox="1"/>
            <p:nvPr/>
          </p:nvSpPr>
          <p:spPr>
            <a:xfrm>
              <a:off x="11193776" y="3053482"/>
              <a:ext cx="4582960" cy="3617261"/>
            </a:xfrm>
            <a:prstGeom prst="rect">
              <a:avLst/>
            </a:prstGeom>
            <a:noFill/>
            <a:ln>
              <a:noFill/>
            </a:ln>
          </p:spPr>
          <p:txBody>
            <a:bodyPr anchorCtr="0" anchor="t" bIns="334250" lIns="334250" spcFirstLastPara="1" rIns="334250" wrap="square" tIns="334250">
              <a:noAutofit/>
            </a:bodyPr>
            <a:lstStyle/>
            <a:p>
              <a:pPr indent="0" lvl="0" marL="0" marR="0" rtl="0" algn="l">
                <a:lnSpc>
                  <a:spcPct val="90000"/>
                </a:lnSpc>
                <a:spcBef>
                  <a:spcPts val="0"/>
                </a:spcBef>
                <a:spcAft>
                  <a:spcPts val="0"/>
                </a:spcAft>
                <a:buClr>
                  <a:schemeClr val="lt1"/>
                </a:buClr>
                <a:buSzPts val="4700"/>
                <a:buFont typeface="Open Sans"/>
                <a:buNone/>
              </a:pPr>
              <a:r>
                <a:rPr b="1" lang="en-US" sz="4700">
                  <a:solidFill>
                    <a:schemeClr val="lt1"/>
                  </a:solidFill>
                  <a:latin typeface="Open Sans"/>
                  <a:ea typeface="Open Sans"/>
                  <a:cs typeface="Open Sans"/>
                  <a:sym typeface="Open Sans"/>
                </a:rPr>
                <a:t>Parks</a:t>
              </a:r>
              <a:endParaRPr/>
            </a:p>
            <a:p>
              <a:pPr indent="-285750" lvl="1" marL="285750" marR="0" rtl="0" algn="l">
                <a:lnSpc>
                  <a:spcPct val="90000"/>
                </a:lnSpc>
                <a:spcBef>
                  <a:spcPts val="1645"/>
                </a:spcBef>
                <a:spcAft>
                  <a:spcPts val="0"/>
                </a:spcAft>
                <a:buClr>
                  <a:schemeClr val="lt1"/>
                </a:buClr>
                <a:buSzPts val="3700"/>
                <a:buFont typeface="Open Sans"/>
                <a:buChar char="•"/>
              </a:pPr>
              <a:r>
                <a:rPr b="0" i="0" lang="en-US" sz="3700" u="none" cap="none" strike="noStrike">
                  <a:solidFill>
                    <a:schemeClr val="lt1"/>
                  </a:solidFill>
                  <a:latin typeface="Open Sans"/>
                  <a:ea typeface="Open Sans"/>
                  <a:cs typeface="Open Sans"/>
                  <a:sym typeface="Open Sans"/>
                </a:rPr>
                <a:t>Example 1</a:t>
              </a:r>
              <a:endParaRPr/>
            </a:p>
            <a:p>
              <a:pPr indent="-285750" lvl="1" marL="285750" marR="0" rtl="0" algn="l">
                <a:lnSpc>
                  <a:spcPct val="90000"/>
                </a:lnSpc>
                <a:spcBef>
                  <a:spcPts val="555"/>
                </a:spcBef>
                <a:spcAft>
                  <a:spcPts val="0"/>
                </a:spcAft>
                <a:buClr>
                  <a:schemeClr val="lt1"/>
                </a:buClr>
                <a:buSzPts val="3700"/>
                <a:buFont typeface="Open Sans"/>
                <a:buChar char="•"/>
              </a:pPr>
              <a:r>
                <a:rPr b="0" i="0" lang="en-US" sz="3700" u="none" cap="none" strike="noStrike">
                  <a:solidFill>
                    <a:schemeClr val="lt1"/>
                  </a:solidFill>
                  <a:latin typeface="Open Sans"/>
                  <a:ea typeface="Open Sans"/>
                  <a:cs typeface="Open Sans"/>
                  <a:sym typeface="Open Sans"/>
                </a:rPr>
                <a:t>Example 2</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582" name="Shape 582"/>
        <p:cNvGrpSpPr/>
        <p:nvPr/>
      </p:nvGrpSpPr>
      <p:grpSpPr>
        <a:xfrm>
          <a:off x="0" y="0"/>
          <a:ext cx="0" cy="0"/>
          <a:chOff x="0" y="0"/>
          <a:chExt cx="0" cy="0"/>
        </a:xfrm>
      </p:grpSpPr>
      <p:sp>
        <p:nvSpPr>
          <p:cNvPr id="583" name="Google Shape;583;p23"/>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23"/>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23"/>
          <p:cNvSpPr/>
          <p:nvPr/>
        </p:nvSpPr>
        <p:spPr>
          <a:xfrm>
            <a:off x="0" y="5047126"/>
            <a:ext cx="5929633" cy="5239874"/>
          </a:xfrm>
          <a:custGeom>
            <a:rect b="b" l="l" r="r" t="t"/>
            <a:pathLst>
              <a:path extrusionOk="0" h="1772501" w="2005826">
                <a:moveTo>
                  <a:pt x="0" y="0"/>
                </a:moveTo>
                <a:lnTo>
                  <a:pt x="2005826" y="0"/>
                </a:lnTo>
                <a:lnTo>
                  <a:pt x="2005826" y="1772501"/>
                </a:lnTo>
                <a:lnTo>
                  <a:pt x="0" y="1772501"/>
                </a:lnTo>
                <a:close/>
              </a:path>
            </a:pathLst>
          </a:custGeom>
          <a:solidFill>
            <a:srgbClr val="74BE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23"/>
          <p:cNvSpPr txBox="1"/>
          <p:nvPr/>
        </p:nvSpPr>
        <p:spPr>
          <a:xfrm>
            <a:off x="9144000" y="1937936"/>
            <a:ext cx="7530583" cy="195887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lang="en-US" sz="6000">
                <a:solidFill>
                  <a:schemeClr val="lt1"/>
                </a:solidFill>
                <a:latin typeface="Nunito Sans Black"/>
                <a:ea typeface="Nunito Sans Black"/>
                <a:cs typeface="Nunito Sans Black"/>
                <a:sym typeface="Nunito Sans Black"/>
              </a:rPr>
              <a:t>User days for our facilities:</a:t>
            </a:r>
            <a:endParaRPr/>
          </a:p>
        </p:txBody>
      </p:sp>
      <p:sp>
        <p:nvSpPr>
          <p:cNvPr id="587" name="Google Shape;587;p23"/>
          <p:cNvSpPr txBox="1"/>
          <p:nvPr/>
        </p:nvSpPr>
        <p:spPr>
          <a:xfrm>
            <a:off x="9144000" y="4994526"/>
            <a:ext cx="1058344" cy="6134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600">
                <a:solidFill>
                  <a:schemeClr val="lt1"/>
                </a:solidFill>
                <a:latin typeface="Open Sans Light"/>
                <a:ea typeface="Open Sans Light"/>
                <a:cs typeface="Open Sans Light"/>
                <a:sym typeface="Open Sans Light"/>
              </a:rPr>
              <a:t>01</a:t>
            </a:r>
            <a:endParaRPr/>
          </a:p>
        </p:txBody>
      </p:sp>
      <p:sp>
        <p:nvSpPr>
          <p:cNvPr id="588" name="Google Shape;588;p23"/>
          <p:cNvSpPr txBox="1"/>
          <p:nvPr/>
        </p:nvSpPr>
        <p:spPr>
          <a:xfrm>
            <a:off x="9144000" y="6914098"/>
            <a:ext cx="3457736" cy="289775"/>
          </a:xfrm>
          <a:prstGeom prst="rect">
            <a:avLst/>
          </a:prstGeom>
          <a:noFill/>
          <a:ln>
            <a:noFill/>
          </a:ln>
        </p:spPr>
        <p:txBody>
          <a:bodyPr anchorCtr="0" anchor="t" bIns="0" lIns="0" spcFirstLastPara="1" rIns="0" wrap="square" tIns="0">
            <a:spAutoFit/>
          </a:bodyPr>
          <a:lstStyle/>
          <a:p>
            <a:pPr indent="0" lvl="0" marL="0" marR="0" rtl="0" algn="l">
              <a:lnSpc>
                <a:spcPct val="140034"/>
              </a:lnSpc>
              <a:spcBef>
                <a:spcPts val="0"/>
              </a:spcBef>
              <a:spcAft>
                <a:spcPts val="0"/>
              </a:spcAft>
              <a:buNone/>
            </a:pPr>
            <a:r>
              <a:rPr b="1" lang="en-US" sz="1716">
                <a:solidFill>
                  <a:schemeClr val="lt1"/>
                </a:solidFill>
                <a:latin typeface="Open Sans"/>
                <a:ea typeface="Open Sans"/>
                <a:cs typeface="Open Sans"/>
                <a:sym typeface="Open Sans"/>
              </a:rPr>
              <a:t>YOUR INFO HERE.</a:t>
            </a:r>
            <a:endParaRPr/>
          </a:p>
        </p:txBody>
      </p:sp>
      <p:sp>
        <p:nvSpPr>
          <p:cNvPr id="589" name="Google Shape;589;p23"/>
          <p:cNvSpPr txBox="1"/>
          <p:nvPr/>
        </p:nvSpPr>
        <p:spPr>
          <a:xfrm>
            <a:off x="9144000" y="6154320"/>
            <a:ext cx="3457736" cy="50321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lang="en-US" sz="2999">
                <a:solidFill>
                  <a:schemeClr val="lt1"/>
                </a:solidFill>
                <a:latin typeface="Open Sans Light"/>
                <a:ea typeface="Open Sans Light"/>
                <a:cs typeface="Open Sans Light"/>
                <a:sym typeface="Open Sans Light"/>
              </a:rPr>
              <a:t>Facility One</a:t>
            </a:r>
            <a:endParaRPr/>
          </a:p>
        </p:txBody>
      </p:sp>
      <p:sp>
        <p:nvSpPr>
          <p:cNvPr id="590" name="Google Shape;590;p23"/>
          <p:cNvSpPr txBox="1"/>
          <p:nvPr/>
        </p:nvSpPr>
        <p:spPr>
          <a:xfrm>
            <a:off x="13560900" y="4994526"/>
            <a:ext cx="1058344" cy="6134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600">
                <a:solidFill>
                  <a:schemeClr val="lt1"/>
                </a:solidFill>
                <a:latin typeface="Open Sans Light"/>
                <a:ea typeface="Open Sans Light"/>
                <a:cs typeface="Open Sans Light"/>
                <a:sym typeface="Open Sans Light"/>
              </a:rPr>
              <a:t>02</a:t>
            </a:r>
            <a:endParaRPr/>
          </a:p>
        </p:txBody>
      </p:sp>
      <p:sp>
        <p:nvSpPr>
          <p:cNvPr id="591" name="Google Shape;591;p23"/>
          <p:cNvSpPr txBox="1"/>
          <p:nvPr/>
        </p:nvSpPr>
        <p:spPr>
          <a:xfrm>
            <a:off x="13560900" y="6914098"/>
            <a:ext cx="3457736" cy="289775"/>
          </a:xfrm>
          <a:prstGeom prst="rect">
            <a:avLst/>
          </a:prstGeom>
          <a:noFill/>
          <a:ln>
            <a:noFill/>
          </a:ln>
        </p:spPr>
        <p:txBody>
          <a:bodyPr anchorCtr="0" anchor="t" bIns="0" lIns="0" spcFirstLastPara="1" rIns="0" wrap="square" tIns="0">
            <a:spAutoFit/>
          </a:bodyPr>
          <a:lstStyle/>
          <a:p>
            <a:pPr indent="0" lvl="0" marL="0" marR="0" rtl="0" algn="l">
              <a:lnSpc>
                <a:spcPct val="140034"/>
              </a:lnSpc>
              <a:spcBef>
                <a:spcPts val="0"/>
              </a:spcBef>
              <a:spcAft>
                <a:spcPts val="0"/>
              </a:spcAft>
              <a:buNone/>
            </a:pPr>
            <a:r>
              <a:rPr b="1" lang="en-US" sz="1716">
                <a:solidFill>
                  <a:schemeClr val="lt1"/>
                </a:solidFill>
                <a:latin typeface="Open Sans"/>
                <a:ea typeface="Open Sans"/>
                <a:cs typeface="Open Sans"/>
                <a:sym typeface="Open Sans"/>
              </a:rPr>
              <a:t>YOUR INFO HERE.</a:t>
            </a:r>
            <a:endParaRPr/>
          </a:p>
        </p:txBody>
      </p:sp>
      <p:sp>
        <p:nvSpPr>
          <p:cNvPr id="592" name="Google Shape;592;p23"/>
          <p:cNvSpPr txBox="1"/>
          <p:nvPr/>
        </p:nvSpPr>
        <p:spPr>
          <a:xfrm>
            <a:off x="13560900" y="6154320"/>
            <a:ext cx="3457736" cy="50321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lang="en-US" sz="2999">
                <a:solidFill>
                  <a:schemeClr val="lt1"/>
                </a:solidFill>
                <a:latin typeface="Open Sans Light"/>
                <a:ea typeface="Open Sans Light"/>
                <a:cs typeface="Open Sans Light"/>
                <a:sym typeface="Open Sans Light"/>
              </a:rPr>
              <a:t>Facility Two</a:t>
            </a:r>
            <a:endParaRPr/>
          </a:p>
        </p:txBody>
      </p:sp>
      <p:sp>
        <p:nvSpPr>
          <p:cNvPr id="593" name="Google Shape;593;p23"/>
          <p:cNvSpPr/>
          <p:nvPr/>
        </p:nvSpPr>
        <p:spPr>
          <a:xfrm>
            <a:off x="-215503" y="1785402"/>
            <a:ext cx="4037073" cy="7020996"/>
          </a:xfrm>
          <a:custGeom>
            <a:rect b="b" l="l" r="r" t="t"/>
            <a:pathLst>
              <a:path extrusionOk="0" h="7020996" w="4037073">
                <a:moveTo>
                  <a:pt x="0" y="0"/>
                </a:moveTo>
                <a:lnTo>
                  <a:pt x="4037072" y="0"/>
                </a:lnTo>
                <a:lnTo>
                  <a:pt x="4037072" y="7020996"/>
                </a:lnTo>
                <a:lnTo>
                  <a:pt x="0" y="702099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4" name="Google Shape;594;p23"/>
          <p:cNvSpPr/>
          <p:nvPr/>
        </p:nvSpPr>
        <p:spPr>
          <a:xfrm>
            <a:off x="4063496" y="1785402"/>
            <a:ext cx="4037073" cy="7020996"/>
          </a:xfrm>
          <a:custGeom>
            <a:rect b="b" l="l" r="r" t="t"/>
            <a:pathLst>
              <a:path extrusionOk="0" h="7020996" w="4037073">
                <a:moveTo>
                  <a:pt x="0" y="0"/>
                </a:moveTo>
                <a:lnTo>
                  <a:pt x="4037073" y="0"/>
                </a:lnTo>
                <a:lnTo>
                  <a:pt x="4037073" y="7020996"/>
                </a:lnTo>
                <a:lnTo>
                  <a:pt x="0" y="702099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95" name="Google Shape;595;p23"/>
          <p:cNvPicPr preferRelativeResize="0"/>
          <p:nvPr/>
        </p:nvPicPr>
        <p:blipFill rotWithShape="1">
          <a:blip r:embed="rId6">
            <a:alphaModFix/>
          </a:blip>
          <a:srcRect b="0" l="32771" r="32771" t="0"/>
          <a:stretch/>
        </p:blipFill>
        <p:spPr>
          <a:xfrm>
            <a:off x="4398161" y="2128436"/>
            <a:ext cx="3147115" cy="6142179"/>
          </a:xfrm>
          <a:prstGeom prst="rect">
            <a:avLst/>
          </a:prstGeom>
          <a:noFill/>
          <a:ln>
            <a:noFill/>
          </a:ln>
        </p:spPr>
      </p:pic>
      <p:pic>
        <p:nvPicPr>
          <p:cNvPr id="596" name="Google Shape;596;p23"/>
          <p:cNvPicPr preferRelativeResize="0"/>
          <p:nvPr/>
        </p:nvPicPr>
        <p:blipFill rotWithShape="1">
          <a:blip r:embed="rId7">
            <a:alphaModFix/>
          </a:blip>
          <a:srcRect b="0" l="66673" r="0" t="0"/>
          <a:stretch/>
        </p:blipFill>
        <p:spPr>
          <a:xfrm>
            <a:off x="152400" y="2128436"/>
            <a:ext cx="3089796" cy="614217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601" name="Shape 601"/>
        <p:cNvGrpSpPr/>
        <p:nvPr/>
      </p:nvGrpSpPr>
      <p:grpSpPr>
        <a:xfrm>
          <a:off x="0" y="0"/>
          <a:ext cx="0" cy="0"/>
          <a:chOff x="0" y="0"/>
          <a:chExt cx="0" cy="0"/>
        </a:xfrm>
      </p:grpSpPr>
      <p:sp>
        <p:nvSpPr>
          <p:cNvPr id="602" name="Google Shape;602;p24"/>
          <p:cNvSpPr/>
          <p:nvPr/>
        </p:nvSpPr>
        <p:spPr>
          <a:xfrm>
            <a:off x="0" y="3662110"/>
            <a:ext cx="8402739" cy="6624890"/>
          </a:xfrm>
          <a:custGeom>
            <a:rect b="b" l="l" r="r" t="t"/>
            <a:pathLst>
              <a:path extrusionOk="0" h="2241012" w="2842408">
                <a:moveTo>
                  <a:pt x="0" y="0"/>
                </a:moveTo>
                <a:lnTo>
                  <a:pt x="2842408" y="0"/>
                </a:lnTo>
                <a:lnTo>
                  <a:pt x="2842408" y="2241012"/>
                </a:lnTo>
                <a:lnTo>
                  <a:pt x="0" y="2241012"/>
                </a:lnTo>
                <a:close/>
              </a:path>
            </a:pathLst>
          </a:custGeom>
          <a:solidFill>
            <a:srgbClr val="59B24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3" name="Google Shape;603;p24"/>
          <p:cNvSpPr/>
          <p:nvPr/>
        </p:nvSpPr>
        <p:spPr>
          <a:xfrm>
            <a:off x="1028700" y="2314575"/>
            <a:ext cx="5657850" cy="5657850"/>
          </a:xfrm>
          <a:custGeom>
            <a:rect b="b" l="l" r="r" t="t"/>
            <a:pathLst>
              <a:path extrusionOk="0" h="6350000" w="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blipFill rotWithShape="1">
            <a:blip r:embed="rId3">
              <a:alphaModFix/>
            </a:blip>
            <a:stretch>
              <a:fillRect b="-25045" l="0" r="0" t="-2504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4" name="Google Shape;604;p24"/>
          <p:cNvSpPr/>
          <p:nvPr/>
        </p:nvSpPr>
        <p:spPr>
          <a:xfrm>
            <a:off x="8402739" y="365345"/>
            <a:ext cx="2208213" cy="2571427"/>
          </a:xfrm>
          <a:custGeom>
            <a:rect b="b" l="l" r="r" t="t"/>
            <a:pathLst>
              <a:path extrusionOk="0" h="2571427" w="2208213">
                <a:moveTo>
                  <a:pt x="0" y="0"/>
                </a:moveTo>
                <a:lnTo>
                  <a:pt x="2208213" y="0"/>
                </a:lnTo>
                <a:lnTo>
                  <a:pt x="2208213" y="2571427"/>
                </a:lnTo>
                <a:lnTo>
                  <a:pt x="0" y="257142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5" name="Google Shape;605;p24"/>
          <p:cNvSpPr/>
          <p:nvPr/>
        </p:nvSpPr>
        <p:spPr>
          <a:xfrm>
            <a:off x="7055204" y="2314575"/>
            <a:ext cx="2695071" cy="2695071"/>
          </a:xfrm>
          <a:custGeom>
            <a:rect b="b" l="l" r="r" t="t"/>
            <a:pathLst>
              <a:path extrusionOk="0" h="6350000" w="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blipFill rotWithShape="1">
            <a:blip r:embed="rId5">
              <a:alphaModFix/>
            </a:blip>
            <a:stretch>
              <a:fillRect b="0" l="-21555" r="-2155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24"/>
          <p:cNvSpPr/>
          <p:nvPr/>
        </p:nvSpPr>
        <p:spPr>
          <a:xfrm>
            <a:off x="7055204" y="5277354"/>
            <a:ext cx="2695071" cy="2695071"/>
          </a:xfrm>
          <a:custGeom>
            <a:rect b="b" l="l" r="r" t="t"/>
            <a:pathLst>
              <a:path extrusionOk="0" h="6350000" w="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blipFill rotWithShape="1">
            <a:blip r:embed="rId6">
              <a:alphaModFix/>
            </a:blip>
            <a:stretch>
              <a:fillRect b="0" l="-16479" r="-3360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7" name="Google Shape;607;p24"/>
          <p:cNvSpPr txBox="1"/>
          <p:nvPr/>
        </p:nvSpPr>
        <p:spPr>
          <a:xfrm>
            <a:off x="11580927" y="1612958"/>
            <a:ext cx="5376673" cy="192024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lang="en-US" sz="6000">
                <a:solidFill>
                  <a:srgbClr val="FFFFFF"/>
                </a:solidFill>
                <a:latin typeface="Nunito Sans Black"/>
                <a:ea typeface="Nunito Sans Black"/>
                <a:cs typeface="Nunito Sans Black"/>
                <a:sym typeface="Nunito Sans Black"/>
              </a:rPr>
              <a:t>Populations we serve:</a:t>
            </a:r>
            <a:endParaRPr/>
          </a:p>
        </p:txBody>
      </p:sp>
      <p:sp>
        <p:nvSpPr>
          <p:cNvPr id="608" name="Google Shape;608;p24"/>
          <p:cNvSpPr/>
          <p:nvPr/>
        </p:nvSpPr>
        <p:spPr>
          <a:xfrm>
            <a:off x="11059953" y="4050035"/>
            <a:ext cx="520973" cy="481190"/>
          </a:xfrm>
          <a:custGeom>
            <a:rect b="b" l="l" r="r" t="t"/>
            <a:pathLst>
              <a:path extrusionOk="0" h="481190" w="520973">
                <a:moveTo>
                  <a:pt x="0" y="0"/>
                </a:moveTo>
                <a:lnTo>
                  <a:pt x="520974" y="0"/>
                </a:lnTo>
                <a:lnTo>
                  <a:pt x="520974" y="481189"/>
                </a:lnTo>
                <a:lnTo>
                  <a:pt x="0" y="48118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24"/>
          <p:cNvSpPr txBox="1"/>
          <p:nvPr/>
        </p:nvSpPr>
        <p:spPr>
          <a:xfrm>
            <a:off x="12073000" y="3999412"/>
            <a:ext cx="4677692" cy="289775"/>
          </a:xfrm>
          <a:prstGeom prst="rect">
            <a:avLst/>
          </a:prstGeom>
          <a:noFill/>
          <a:ln>
            <a:noFill/>
          </a:ln>
        </p:spPr>
        <p:txBody>
          <a:bodyPr anchorCtr="0" anchor="t" bIns="0" lIns="0" spcFirstLastPara="1" rIns="0" wrap="square" tIns="0">
            <a:spAutoFit/>
          </a:bodyPr>
          <a:lstStyle/>
          <a:p>
            <a:pPr indent="0" lvl="0" marL="0" marR="0" rtl="0" algn="l">
              <a:lnSpc>
                <a:spcPct val="140034"/>
              </a:lnSpc>
              <a:spcBef>
                <a:spcPts val="0"/>
              </a:spcBef>
              <a:spcAft>
                <a:spcPts val="0"/>
              </a:spcAft>
              <a:buNone/>
            </a:pPr>
            <a:r>
              <a:rPr b="1" lang="en-US" sz="1716">
                <a:solidFill>
                  <a:srgbClr val="FFFFFF"/>
                </a:solidFill>
                <a:latin typeface="Open Sans"/>
                <a:ea typeface="Open Sans"/>
                <a:cs typeface="Open Sans"/>
                <a:sym typeface="Open Sans"/>
              </a:rPr>
              <a:t>YOUR POPULATION HERE.</a:t>
            </a:r>
            <a:endParaRPr/>
          </a:p>
        </p:txBody>
      </p:sp>
      <p:sp>
        <p:nvSpPr>
          <p:cNvPr id="610" name="Google Shape;610;p24"/>
          <p:cNvSpPr/>
          <p:nvPr/>
        </p:nvSpPr>
        <p:spPr>
          <a:xfrm>
            <a:off x="11059953" y="6143733"/>
            <a:ext cx="520973" cy="481190"/>
          </a:xfrm>
          <a:custGeom>
            <a:rect b="b" l="l" r="r" t="t"/>
            <a:pathLst>
              <a:path extrusionOk="0" h="481190" w="520973">
                <a:moveTo>
                  <a:pt x="0" y="0"/>
                </a:moveTo>
                <a:lnTo>
                  <a:pt x="520974" y="0"/>
                </a:lnTo>
                <a:lnTo>
                  <a:pt x="520974" y="481189"/>
                </a:lnTo>
                <a:lnTo>
                  <a:pt x="0" y="48118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1" name="Google Shape;611;p24"/>
          <p:cNvSpPr txBox="1"/>
          <p:nvPr/>
        </p:nvSpPr>
        <p:spPr>
          <a:xfrm>
            <a:off x="12073000" y="6093110"/>
            <a:ext cx="4677692" cy="289775"/>
          </a:xfrm>
          <a:prstGeom prst="rect">
            <a:avLst/>
          </a:prstGeom>
          <a:noFill/>
          <a:ln>
            <a:noFill/>
          </a:ln>
        </p:spPr>
        <p:txBody>
          <a:bodyPr anchorCtr="0" anchor="t" bIns="0" lIns="0" spcFirstLastPara="1" rIns="0" wrap="square" tIns="0">
            <a:spAutoFit/>
          </a:bodyPr>
          <a:lstStyle/>
          <a:p>
            <a:pPr indent="0" lvl="0" marL="0" marR="0" rtl="0" algn="l">
              <a:lnSpc>
                <a:spcPct val="140034"/>
              </a:lnSpc>
              <a:spcBef>
                <a:spcPts val="0"/>
              </a:spcBef>
              <a:spcAft>
                <a:spcPts val="0"/>
              </a:spcAft>
              <a:buNone/>
            </a:pPr>
            <a:r>
              <a:rPr b="1" lang="en-US" sz="1716">
                <a:solidFill>
                  <a:srgbClr val="FFFFFF"/>
                </a:solidFill>
                <a:latin typeface="Open Sans"/>
                <a:ea typeface="Open Sans"/>
                <a:cs typeface="Open Sans"/>
                <a:sym typeface="Open Sans"/>
              </a:rPr>
              <a:t>YOUR POPULATION HERE.</a:t>
            </a:r>
            <a:endParaRPr/>
          </a:p>
        </p:txBody>
      </p:sp>
      <p:sp>
        <p:nvSpPr>
          <p:cNvPr id="612" name="Google Shape;612;p24"/>
          <p:cNvSpPr/>
          <p:nvPr/>
        </p:nvSpPr>
        <p:spPr>
          <a:xfrm>
            <a:off x="6582952" y="7509534"/>
            <a:ext cx="944505" cy="941070"/>
          </a:xfrm>
          <a:custGeom>
            <a:rect b="b" l="l" r="r" t="t"/>
            <a:pathLst>
              <a:path extrusionOk="0" h="941070" w="944505">
                <a:moveTo>
                  <a:pt x="0" y="0"/>
                </a:moveTo>
                <a:lnTo>
                  <a:pt x="944504" y="0"/>
                </a:lnTo>
                <a:lnTo>
                  <a:pt x="944504" y="941070"/>
                </a:lnTo>
                <a:lnTo>
                  <a:pt x="0" y="94107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3" name="Google Shape;613;p24"/>
          <p:cNvSpPr/>
          <p:nvPr/>
        </p:nvSpPr>
        <p:spPr>
          <a:xfrm>
            <a:off x="-447827" y="8947121"/>
            <a:ext cx="1999545" cy="622358"/>
          </a:xfrm>
          <a:custGeom>
            <a:rect b="b" l="l" r="r" t="t"/>
            <a:pathLst>
              <a:path extrusionOk="0" h="622358" w="1999545">
                <a:moveTo>
                  <a:pt x="0" y="0"/>
                </a:moveTo>
                <a:lnTo>
                  <a:pt x="1999545" y="0"/>
                </a:lnTo>
                <a:lnTo>
                  <a:pt x="1999545" y="622358"/>
                </a:lnTo>
                <a:lnTo>
                  <a:pt x="0" y="62235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4" name="Google Shape;614;p24"/>
          <p:cNvSpPr/>
          <p:nvPr/>
        </p:nvSpPr>
        <p:spPr>
          <a:xfrm>
            <a:off x="2913120" y="1844040"/>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5" name="Google Shape;615;p24"/>
          <p:cNvSpPr/>
          <p:nvPr/>
        </p:nvSpPr>
        <p:spPr>
          <a:xfrm rot="-5400000">
            <a:off x="4343330" y="8418902"/>
            <a:ext cx="1726138" cy="2010058"/>
          </a:xfrm>
          <a:custGeom>
            <a:rect b="b" l="l" r="r" t="t"/>
            <a:pathLst>
              <a:path extrusionOk="0" h="2010058" w="1726138">
                <a:moveTo>
                  <a:pt x="0" y="0"/>
                </a:moveTo>
                <a:lnTo>
                  <a:pt x="1726138" y="0"/>
                </a:lnTo>
                <a:lnTo>
                  <a:pt x="1726138" y="2010058"/>
                </a:lnTo>
                <a:lnTo>
                  <a:pt x="0" y="2010058"/>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6" name="Google Shape;616;p24"/>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24"/>
          <p:cNvSpPr/>
          <p:nvPr/>
        </p:nvSpPr>
        <p:spPr>
          <a:xfrm>
            <a:off x="11059953" y="8233732"/>
            <a:ext cx="520973" cy="481190"/>
          </a:xfrm>
          <a:custGeom>
            <a:rect b="b" l="l" r="r" t="t"/>
            <a:pathLst>
              <a:path extrusionOk="0" h="481190" w="520973">
                <a:moveTo>
                  <a:pt x="0" y="0"/>
                </a:moveTo>
                <a:lnTo>
                  <a:pt x="520974" y="0"/>
                </a:lnTo>
                <a:lnTo>
                  <a:pt x="520974" y="481190"/>
                </a:lnTo>
                <a:lnTo>
                  <a:pt x="0" y="48119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8" name="Google Shape;618;p24"/>
          <p:cNvSpPr txBox="1"/>
          <p:nvPr/>
        </p:nvSpPr>
        <p:spPr>
          <a:xfrm>
            <a:off x="12073000" y="8183109"/>
            <a:ext cx="4677692" cy="289775"/>
          </a:xfrm>
          <a:prstGeom prst="rect">
            <a:avLst/>
          </a:prstGeom>
          <a:noFill/>
          <a:ln>
            <a:noFill/>
          </a:ln>
        </p:spPr>
        <p:txBody>
          <a:bodyPr anchorCtr="0" anchor="t" bIns="0" lIns="0" spcFirstLastPara="1" rIns="0" wrap="square" tIns="0">
            <a:spAutoFit/>
          </a:bodyPr>
          <a:lstStyle/>
          <a:p>
            <a:pPr indent="0" lvl="0" marL="0" marR="0" rtl="0" algn="l">
              <a:lnSpc>
                <a:spcPct val="140034"/>
              </a:lnSpc>
              <a:spcBef>
                <a:spcPts val="0"/>
              </a:spcBef>
              <a:spcAft>
                <a:spcPts val="0"/>
              </a:spcAft>
              <a:buNone/>
            </a:pPr>
            <a:r>
              <a:rPr b="1" lang="en-US" sz="1716">
                <a:solidFill>
                  <a:srgbClr val="FFFFFF"/>
                </a:solidFill>
                <a:latin typeface="Open Sans"/>
                <a:ea typeface="Open Sans"/>
                <a:cs typeface="Open Sans"/>
                <a:sym typeface="Open Sans"/>
              </a:rPr>
              <a:t>YOUR POPULATION HERE.</a:t>
            </a:r>
            <a:endParaRPr/>
          </a:p>
        </p:txBody>
      </p:sp>
      <p:sp>
        <p:nvSpPr>
          <p:cNvPr id="619" name="Google Shape;619;p24"/>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624" name="Shape 624"/>
        <p:cNvGrpSpPr/>
        <p:nvPr/>
      </p:nvGrpSpPr>
      <p:grpSpPr>
        <a:xfrm>
          <a:off x="0" y="0"/>
          <a:ext cx="0" cy="0"/>
          <a:chOff x="0" y="0"/>
          <a:chExt cx="0" cy="0"/>
        </a:xfrm>
      </p:grpSpPr>
      <p:sp>
        <p:nvSpPr>
          <p:cNvPr id="625" name="Google Shape;625;p25"/>
          <p:cNvSpPr/>
          <p:nvPr/>
        </p:nvSpPr>
        <p:spPr>
          <a:xfrm>
            <a:off x="5582154" y="4433688"/>
            <a:ext cx="3349845" cy="3349831"/>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3">
              <a:alphaModFix/>
            </a:blip>
            <a:stretch>
              <a:fillRect b="0" l="-49096" r="-99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6" name="Google Shape;626;p25"/>
          <p:cNvSpPr/>
          <p:nvPr/>
        </p:nvSpPr>
        <p:spPr>
          <a:xfrm>
            <a:off x="9495990" y="4433688"/>
            <a:ext cx="3349845" cy="3349831"/>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a:alphaModFix/>
            </a:blip>
            <a:stretch>
              <a:fillRect b="0" l="-10689" r="-3939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7" name="Google Shape;627;p25"/>
          <p:cNvSpPr/>
          <p:nvPr/>
        </p:nvSpPr>
        <p:spPr>
          <a:xfrm>
            <a:off x="13994245" y="2375916"/>
            <a:ext cx="3349845" cy="3349831"/>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5">
              <a:alphaModFix/>
            </a:blip>
            <a:stretch>
              <a:fillRect b="0" l="-24901" r="-2490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8" name="Google Shape;628;p25"/>
          <p:cNvSpPr txBox="1"/>
          <p:nvPr/>
        </p:nvSpPr>
        <p:spPr>
          <a:xfrm>
            <a:off x="4764798" y="2255796"/>
            <a:ext cx="8898393" cy="948690"/>
          </a:xfrm>
          <a:prstGeom prst="rect">
            <a:avLst/>
          </a:prstGeom>
          <a:noFill/>
          <a:ln>
            <a:noFill/>
          </a:ln>
        </p:spPr>
        <p:txBody>
          <a:bodyPr anchorCtr="0" anchor="t" bIns="0" lIns="0" spcFirstLastPara="1" rIns="0" wrap="square" tIns="0">
            <a:spAutoFit/>
          </a:bodyPr>
          <a:lstStyle/>
          <a:p>
            <a:pPr indent="0" lvl="0" marL="0" marR="0" rtl="0" algn="ctr">
              <a:lnSpc>
                <a:spcPct val="128000"/>
              </a:lnSpc>
              <a:spcBef>
                <a:spcPts val="0"/>
              </a:spcBef>
              <a:spcAft>
                <a:spcPts val="0"/>
              </a:spcAft>
              <a:buNone/>
            </a:pPr>
            <a:r>
              <a:rPr lang="en-US" sz="6000">
                <a:solidFill>
                  <a:srgbClr val="FFFFFF"/>
                </a:solidFill>
                <a:latin typeface="Nunito Sans Black"/>
                <a:ea typeface="Nunito Sans Black"/>
                <a:cs typeface="Nunito Sans Black"/>
                <a:sym typeface="Nunito Sans Black"/>
              </a:rPr>
              <a:t>Meet Our Community</a:t>
            </a:r>
            <a:endParaRPr/>
          </a:p>
        </p:txBody>
      </p:sp>
      <p:sp>
        <p:nvSpPr>
          <p:cNvPr id="629" name="Google Shape;629;p25"/>
          <p:cNvSpPr/>
          <p:nvPr/>
        </p:nvSpPr>
        <p:spPr>
          <a:xfrm rot="-5400000">
            <a:off x="225236" y="7913994"/>
            <a:ext cx="2738714" cy="3189186"/>
          </a:xfrm>
          <a:custGeom>
            <a:rect b="b" l="l" r="r" t="t"/>
            <a:pathLst>
              <a:path extrusionOk="0" h="3189186" w="2738714">
                <a:moveTo>
                  <a:pt x="0" y="0"/>
                </a:moveTo>
                <a:lnTo>
                  <a:pt x="2738714" y="0"/>
                </a:lnTo>
                <a:lnTo>
                  <a:pt x="2738714" y="3189186"/>
                </a:lnTo>
                <a:lnTo>
                  <a:pt x="0" y="318918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0" name="Google Shape;630;p25"/>
          <p:cNvSpPr/>
          <p:nvPr/>
        </p:nvSpPr>
        <p:spPr>
          <a:xfrm>
            <a:off x="1016224" y="6251091"/>
            <a:ext cx="3485193" cy="1163281"/>
          </a:xfrm>
          <a:custGeom>
            <a:rect b="b" l="l" r="r" t="t"/>
            <a:pathLst>
              <a:path extrusionOk="0" h="660400" w="1978560">
                <a:moveTo>
                  <a:pt x="1854100" y="660400"/>
                </a:moveTo>
                <a:lnTo>
                  <a:pt x="124460" y="660400"/>
                </a:lnTo>
                <a:cubicBezTo>
                  <a:pt x="55880" y="660400"/>
                  <a:pt x="0" y="604520"/>
                  <a:pt x="0" y="535940"/>
                </a:cubicBezTo>
                <a:lnTo>
                  <a:pt x="0" y="124460"/>
                </a:lnTo>
                <a:cubicBezTo>
                  <a:pt x="0" y="55880"/>
                  <a:pt x="55880" y="0"/>
                  <a:pt x="124460" y="0"/>
                </a:cubicBezTo>
                <a:lnTo>
                  <a:pt x="1854100" y="0"/>
                </a:lnTo>
                <a:cubicBezTo>
                  <a:pt x="1922680" y="0"/>
                  <a:pt x="1978560" y="55880"/>
                  <a:pt x="1978560" y="124460"/>
                </a:cubicBezTo>
                <a:lnTo>
                  <a:pt x="1978560" y="535940"/>
                </a:lnTo>
                <a:cubicBezTo>
                  <a:pt x="1978560" y="604520"/>
                  <a:pt x="1922680" y="660400"/>
                  <a:pt x="1854100" y="6604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25"/>
          <p:cNvSpPr txBox="1"/>
          <p:nvPr/>
        </p:nvSpPr>
        <p:spPr>
          <a:xfrm>
            <a:off x="1016224" y="6431729"/>
            <a:ext cx="3485193" cy="3397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00000"/>
                </a:solidFill>
                <a:latin typeface="Open Sans Light"/>
                <a:ea typeface="Open Sans Light"/>
                <a:cs typeface="Open Sans Light"/>
                <a:sym typeface="Open Sans Light"/>
              </a:rPr>
              <a:t>Name</a:t>
            </a:r>
            <a:endParaRPr/>
          </a:p>
        </p:txBody>
      </p:sp>
      <p:sp>
        <p:nvSpPr>
          <p:cNvPr id="632" name="Google Shape;632;p25"/>
          <p:cNvSpPr txBox="1"/>
          <p:nvPr/>
        </p:nvSpPr>
        <p:spPr>
          <a:xfrm>
            <a:off x="1016224" y="6794632"/>
            <a:ext cx="3485193" cy="3397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00000"/>
                </a:solidFill>
                <a:latin typeface="Open Sans Light"/>
                <a:ea typeface="Open Sans Light"/>
                <a:cs typeface="Open Sans Light"/>
                <a:sym typeface="Open Sans Light"/>
              </a:rPr>
              <a:t>Activity</a:t>
            </a:r>
            <a:endParaRPr/>
          </a:p>
        </p:txBody>
      </p:sp>
      <p:sp>
        <p:nvSpPr>
          <p:cNvPr id="633" name="Google Shape;633;p25"/>
          <p:cNvSpPr/>
          <p:nvPr/>
        </p:nvSpPr>
        <p:spPr>
          <a:xfrm>
            <a:off x="5514480" y="8308863"/>
            <a:ext cx="3485193" cy="1163281"/>
          </a:xfrm>
          <a:custGeom>
            <a:rect b="b" l="l" r="r" t="t"/>
            <a:pathLst>
              <a:path extrusionOk="0" h="660400" w="1978560">
                <a:moveTo>
                  <a:pt x="1854100" y="660400"/>
                </a:moveTo>
                <a:lnTo>
                  <a:pt x="124460" y="660400"/>
                </a:lnTo>
                <a:cubicBezTo>
                  <a:pt x="55880" y="660400"/>
                  <a:pt x="0" y="604520"/>
                  <a:pt x="0" y="535940"/>
                </a:cubicBezTo>
                <a:lnTo>
                  <a:pt x="0" y="124460"/>
                </a:lnTo>
                <a:cubicBezTo>
                  <a:pt x="0" y="55880"/>
                  <a:pt x="55880" y="0"/>
                  <a:pt x="124460" y="0"/>
                </a:cubicBezTo>
                <a:lnTo>
                  <a:pt x="1854100" y="0"/>
                </a:lnTo>
                <a:cubicBezTo>
                  <a:pt x="1922680" y="0"/>
                  <a:pt x="1978560" y="55880"/>
                  <a:pt x="1978560" y="124460"/>
                </a:cubicBezTo>
                <a:lnTo>
                  <a:pt x="1978560" y="535940"/>
                </a:lnTo>
                <a:cubicBezTo>
                  <a:pt x="1978560" y="604520"/>
                  <a:pt x="1922680" y="660400"/>
                  <a:pt x="1854100" y="660400"/>
                </a:cubicBezTo>
                <a:close/>
              </a:path>
            </a:pathLst>
          </a:custGeom>
          <a:solidFill>
            <a:srgbClr val="D1E8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4" name="Google Shape;634;p25"/>
          <p:cNvSpPr txBox="1"/>
          <p:nvPr/>
        </p:nvSpPr>
        <p:spPr>
          <a:xfrm>
            <a:off x="5514480" y="8489501"/>
            <a:ext cx="3485193" cy="3397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00000"/>
                </a:solidFill>
                <a:latin typeface="Open Sans Light"/>
                <a:ea typeface="Open Sans Light"/>
                <a:cs typeface="Open Sans Light"/>
                <a:sym typeface="Open Sans Light"/>
              </a:rPr>
              <a:t>Name</a:t>
            </a:r>
            <a:endParaRPr/>
          </a:p>
        </p:txBody>
      </p:sp>
      <p:sp>
        <p:nvSpPr>
          <p:cNvPr id="635" name="Google Shape;635;p25"/>
          <p:cNvSpPr txBox="1"/>
          <p:nvPr/>
        </p:nvSpPr>
        <p:spPr>
          <a:xfrm>
            <a:off x="5514480" y="8852404"/>
            <a:ext cx="3485193" cy="3397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00000"/>
                </a:solidFill>
                <a:latin typeface="Open Sans Light"/>
                <a:ea typeface="Open Sans Light"/>
                <a:cs typeface="Open Sans Light"/>
                <a:sym typeface="Open Sans Light"/>
              </a:rPr>
              <a:t>Activity</a:t>
            </a:r>
            <a:endParaRPr/>
          </a:p>
        </p:txBody>
      </p:sp>
      <p:sp>
        <p:nvSpPr>
          <p:cNvPr id="636" name="Google Shape;636;p25"/>
          <p:cNvSpPr/>
          <p:nvPr/>
        </p:nvSpPr>
        <p:spPr>
          <a:xfrm>
            <a:off x="9428316" y="8308863"/>
            <a:ext cx="3485193" cy="1163281"/>
          </a:xfrm>
          <a:custGeom>
            <a:rect b="b" l="l" r="r" t="t"/>
            <a:pathLst>
              <a:path extrusionOk="0" h="660400" w="1978560">
                <a:moveTo>
                  <a:pt x="1854100" y="660400"/>
                </a:moveTo>
                <a:lnTo>
                  <a:pt x="124460" y="660400"/>
                </a:lnTo>
                <a:cubicBezTo>
                  <a:pt x="55880" y="660400"/>
                  <a:pt x="0" y="604520"/>
                  <a:pt x="0" y="535940"/>
                </a:cubicBezTo>
                <a:lnTo>
                  <a:pt x="0" y="124460"/>
                </a:lnTo>
                <a:cubicBezTo>
                  <a:pt x="0" y="55880"/>
                  <a:pt x="55880" y="0"/>
                  <a:pt x="124460" y="0"/>
                </a:cubicBezTo>
                <a:lnTo>
                  <a:pt x="1854100" y="0"/>
                </a:lnTo>
                <a:cubicBezTo>
                  <a:pt x="1922680" y="0"/>
                  <a:pt x="1978560" y="55880"/>
                  <a:pt x="1978560" y="124460"/>
                </a:cubicBezTo>
                <a:lnTo>
                  <a:pt x="1978560" y="535940"/>
                </a:lnTo>
                <a:cubicBezTo>
                  <a:pt x="1978560" y="604520"/>
                  <a:pt x="1922680" y="660400"/>
                  <a:pt x="1854100" y="6604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7" name="Google Shape;637;p25"/>
          <p:cNvSpPr txBox="1"/>
          <p:nvPr/>
        </p:nvSpPr>
        <p:spPr>
          <a:xfrm>
            <a:off x="9428316" y="8489501"/>
            <a:ext cx="3485193" cy="3397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00000"/>
                </a:solidFill>
                <a:latin typeface="Open Sans Light"/>
                <a:ea typeface="Open Sans Light"/>
                <a:cs typeface="Open Sans Light"/>
                <a:sym typeface="Open Sans Light"/>
              </a:rPr>
              <a:t>Name</a:t>
            </a:r>
            <a:endParaRPr/>
          </a:p>
        </p:txBody>
      </p:sp>
      <p:sp>
        <p:nvSpPr>
          <p:cNvPr id="638" name="Google Shape;638;p25"/>
          <p:cNvSpPr txBox="1"/>
          <p:nvPr/>
        </p:nvSpPr>
        <p:spPr>
          <a:xfrm>
            <a:off x="9428316" y="8852404"/>
            <a:ext cx="3485193" cy="3397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00000"/>
                </a:solidFill>
                <a:latin typeface="Open Sans Light"/>
                <a:ea typeface="Open Sans Light"/>
                <a:cs typeface="Open Sans Light"/>
                <a:sym typeface="Open Sans Light"/>
              </a:rPr>
              <a:t>Activity</a:t>
            </a:r>
            <a:endParaRPr/>
          </a:p>
        </p:txBody>
      </p:sp>
      <p:sp>
        <p:nvSpPr>
          <p:cNvPr id="639" name="Google Shape;639;p25"/>
          <p:cNvSpPr/>
          <p:nvPr/>
        </p:nvSpPr>
        <p:spPr>
          <a:xfrm>
            <a:off x="15083935" y="463354"/>
            <a:ext cx="3853560" cy="1199421"/>
          </a:xfrm>
          <a:custGeom>
            <a:rect b="b" l="l" r="r" t="t"/>
            <a:pathLst>
              <a:path extrusionOk="0" h="1199421" w="3853560">
                <a:moveTo>
                  <a:pt x="0" y="0"/>
                </a:moveTo>
                <a:lnTo>
                  <a:pt x="3853560" y="0"/>
                </a:lnTo>
                <a:lnTo>
                  <a:pt x="3853560" y="1199421"/>
                </a:lnTo>
                <a:lnTo>
                  <a:pt x="0" y="119942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0" name="Google Shape;640;p25"/>
          <p:cNvSpPr/>
          <p:nvPr/>
        </p:nvSpPr>
        <p:spPr>
          <a:xfrm>
            <a:off x="-1295400" y="1765162"/>
            <a:ext cx="3019881" cy="939938"/>
          </a:xfrm>
          <a:custGeom>
            <a:rect b="b" l="l" r="r" t="t"/>
            <a:pathLst>
              <a:path extrusionOk="0" h="939938" w="3019881">
                <a:moveTo>
                  <a:pt x="0" y="0"/>
                </a:moveTo>
                <a:lnTo>
                  <a:pt x="3019882" y="0"/>
                </a:lnTo>
                <a:lnTo>
                  <a:pt x="3019882" y="939938"/>
                </a:lnTo>
                <a:lnTo>
                  <a:pt x="0" y="93993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25"/>
          <p:cNvSpPr/>
          <p:nvPr/>
        </p:nvSpPr>
        <p:spPr>
          <a:xfrm>
            <a:off x="1083898" y="2375916"/>
            <a:ext cx="3349845" cy="3349831"/>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9">
              <a:alphaModFix/>
            </a:blip>
            <a:stretch>
              <a:fillRect b="0" l="-8200" r="-4160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25"/>
          <p:cNvSpPr/>
          <p:nvPr/>
        </p:nvSpPr>
        <p:spPr>
          <a:xfrm>
            <a:off x="3469839" y="9258300"/>
            <a:ext cx="670805" cy="668366"/>
          </a:xfrm>
          <a:custGeom>
            <a:rect b="b" l="l" r="r" t="t"/>
            <a:pathLst>
              <a:path extrusionOk="0" h="668366" w="670805">
                <a:moveTo>
                  <a:pt x="0" y="0"/>
                </a:moveTo>
                <a:lnTo>
                  <a:pt x="670805" y="0"/>
                </a:lnTo>
                <a:lnTo>
                  <a:pt x="670805" y="668366"/>
                </a:lnTo>
                <a:lnTo>
                  <a:pt x="0" y="66836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3" name="Google Shape;643;p25"/>
          <p:cNvSpPr/>
          <p:nvPr/>
        </p:nvSpPr>
        <p:spPr>
          <a:xfrm>
            <a:off x="234281" y="2790753"/>
            <a:ext cx="670805" cy="668366"/>
          </a:xfrm>
          <a:custGeom>
            <a:rect b="b" l="l" r="r" t="t"/>
            <a:pathLst>
              <a:path extrusionOk="0" h="668366" w="670805">
                <a:moveTo>
                  <a:pt x="0" y="0"/>
                </a:moveTo>
                <a:lnTo>
                  <a:pt x="670805" y="0"/>
                </a:lnTo>
                <a:lnTo>
                  <a:pt x="670805" y="668365"/>
                </a:lnTo>
                <a:lnTo>
                  <a:pt x="0" y="66836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4" name="Google Shape;644;p25"/>
          <p:cNvSpPr/>
          <p:nvPr/>
        </p:nvSpPr>
        <p:spPr>
          <a:xfrm>
            <a:off x="17560952" y="7072594"/>
            <a:ext cx="670805" cy="668366"/>
          </a:xfrm>
          <a:custGeom>
            <a:rect b="b" l="l" r="r" t="t"/>
            <a:pathLst>
              <a:path extrusionOk="0" h="668366" w="670805">
                <a:moveTo>
                  <a:pt x="0" y="0"/>
                </a:moveTo>
                <a:lnTo>
                  <a:pt x="670805" y="0"/>
                </a:lnTo>
                <a:lnTo>
                  <a:pt x="670805" y="668366"/>
                </a:lnTo>
                <a:lnTo>
                  <a:pt x="0" y="668366"/>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25"/>
          <p:cNvSpPr/>
          <p:nvPr/>
        </p:nvSpPr>
        <p:spPr>
          <a:xfrm>
            <a:off x="17339741" y="1761718"/>
            <a:ext cx="670805" cy="668366"/>
          </a:xfrm>
          <a:custGeom>
            <a:rect b="b" l="l" r="r" t="t"/>
            <a:pathLst>
              <a:path extrusionOk="0" h="668366" w="670805">
                <a:moveTo>
                  <a:pt x="0" y="0"/>
                </a:moveTo>
                <a:lnTo>
                  <a:pt x="670805" y="0"/>
                </a:lnTo>
                <a:lnTo>
                  <a:pt x="670805" y="668365"/>
                </a:lnTo>
                <a:lnTo>
                  <a:pt x="0" y="668365"/>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25"/>
          <p:cNvSpPr/>
          <p:nvPr/>
        </p:nvSpPr>
        <p:spPr>
          <a:xfrm rot="-5400000">
            <a:off x="15836356" y="7745109"/>
            <a:ext cx="2213370" cy="2577432"/>
          </a:xfrm>
          <a:custGeom>
            <a:rect b="b" l="l" r="r" t="t"/>
            <a:pathLst>
              <a:path extrusionOk="0" h="2577432" w="2213370">
                <a:moveTo>
                  <a:pt x="0" y="0"/>
                </a:moveTo>
                <a:lnTo>
                  <a:pt x="2213370" y="0"/>
                </a:lnTo>
                <a:lnTo>
                  <a:pt x="2213370" y="2577432"/>
                </a:lnTo>
                <a:lnTo>
                  <a:pt x="0" y="2577432"/>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25"/>
          <p:cNvSpPr/>
          <p:nvPr/>
        </p:nvSpPr>
        <p:spPr>
          <a:xfrm>
            <a:off x="13926571" y="6251091"/>
            <a:ext cx="3485193" cy="1163281"/>
          </a:xfrm>
          <a:custGeom>
            <a:rect b="b" l="l" r="r" t="t"/>
            <a:pathLst>
              <a:path extrusionOk="0" h="660400" w="1978560">
                <a:moveTo>
                  <a:pt x="1854100" y="660400"/>
                </a:moveTo>
                <a:lnTo>
                  <a:pt x="124460" y="660400"/>
                </a:lnTo>
                <a:cubicBezTo>
                  <a:pt x="55880" y="660400"/>
                  <a:pt x="0" y="604520"/>
                  <a:pt x="0" y="535940"/>
                </a:cubicBezTo>
                <a:lnTo>
                  <a:pt x="0" y="124460"/>
                </a:lnTo>
                <a:cubicBezTo>
                  <a:pt x="0" y="55880"/>
                  <a:pt x="55880" y="0"/>
                  <a:pt x="124460" y="0"/>
                </a:cubicBezTo>
                <a:lnTo>
                  <a:pt x="1854100" y="0"/>
                </a:lnTo>
                <a:cubicBezTo>
                  <a:pt x="1922680" y="0"/>
                  <a:pt x="1978560" y="55880"/>
                  <a:pt x="1978560" y="124460"/>
                </a:cubicBezTo>
                <a:lnTo>
                  <a:pt x="1978560" y="535940"/>
                </a:lnTo>
                <a:cubicBezTo>
                  <a:pt x="1978560" y="604520"/>
                  <a:pt x="1922680" y="660400"/>
                  <a:pt x="1854100" y="660400"/>
                </a:cubicBezTo>
                <a:close/>
              </a:path>
            </a:pathLst>
          </a:custGeom>
          <a:solidFill>
            <a:srgbClr val="D1E8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8" name="Google Shape;648;p25"/>
          <p:cNvSpPr txBox="1"/>
          <p:nvPr/>
        </p:nvSpPr>
        <p:spPr>
          <a:xfrm>
            <a:off x="13926571" y="6431729"/>
            <a:ext cx="3485193" cy="3397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00000"/>
                </a:solidFill>
                <a:latin typeface="Open Sans Light"/>
                <a:ea typeface="Open Sans Light"/>
                <a:cs typeface="Open Sans Light"/>
                <a:sym typeface="Open Sans Light"/>
              </a:rPr>
              <a:t>Name</a:t>
            </a:r>
            <a:endParaRPr/>
          </a:p>
        </p:txBody>
      </p:sp>
      <p:sp>
        <p:nvSpPr>
          <p:cNvPr id="649" name="Google Shape;649;p25"/>
          <p:cNvSpPr txBox="1"/>
          <p:nvPr/>
        </p:nvSpPr>
        <p:spPr>
          <a:xfrm>
            <a:off x="13926571" y="6794632"/>
            <a:ext cx="3485193" cy="3397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lang="en-US" sz="1999">
                <a:solidFill>
                  <a:srgbClr val="000000"/>
                </a:solidFill>
                <a:latin typeface="Open Sans Light"/>
                <a:ea typeface="Open Sans Light"/>
                <a:cs typeface="Open Sans Light"/>
                <a:sym typeface="Open Sans Light"/>
              </a:rPr>
              <a:t>Activity</a:t>
            </a:r>
            <a:endParaRPr/>
          </a:p>
        </p:txBody>
      </p:sp>
      <p:sp>
        <p:nvSpPr>
          <p:cNvPr id="650" name="Google Shape;650;p25"/>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1" name="Google Shape;651;p25"/>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656" name="Shape 656"/>
        <p:cNvGrpSpPr/>
        <p:nvPr/>
      </p:nvGrpSpPr>
      <p:grpSpPr>
        <a:xfrm>
          <a:off x="0" y="0"/>
          <a:ext cx="0" cy="0"/>
          <a:chOff x="0" y="0"/>
          <a:chExt cx="0" cy="0"/>
        </a:xfrm>
      </p:grpSpPr>
      <p:sp>
        <p:nvSpPr>
          <p:cNvPr id="657" name="Google Shape;657;p26"/>
          <p:cNvSpPr/>
          <p:nvPr/>
        </p:nvSpPr>
        <p:spPr>
          <a:xfrm>
            <a:off x="3077866" y="-922634"/>
            <a:ext cx="12132269" cy="1213226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8E7ED">
              <a:alpha val="90588"/>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8" name="Google Shape;658;p26"/>
          <p:cNvSpPr/>
          <p:nvPr/>
        </p:nvSpPr>
        <p:spPr>
          <a:xfrm>
            <a:off x="1822294" y="3892494"/>
            <a:ext cx="2511143" cy="2502011"/>
          </a:xfrm>
          <a:custGeom>
            <a:rect b="b" l="l" r="r" t="t"/>
            <a:pathLst>
              <a:path extrusionOk="0" h="2502011" w="2511143">
                <a:moveTo>
                  <a:pt x="0" y="0"/>
                </a:moveTo>
                <a:lnTo>
                  <a:pt x="2511143" y="0"/>
                </a:lnTo>
                <a:lnTo>
                  <a:pt x="2511143" y="2502012"/>
                </a:lnTo>
                <a:lnTo>
                  <a:pt x="0" y="25020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9" name="Google Shape;659;p26"/>
          <p:cNvSpPr/>
          <p:nvPr/>
        </p:nvSpPr>
        <p:spPr>
          <a:xfrm>
            <a:off x="13954563" y="3892494"/>
            <a:ext cx="2511143" cy="2502011"/>
          </a:xfrm>
          <a:custGeom>
            <a:rect b="b" l="l" r="r" t="t"/>
            <a:pathLst>
              <a:path extrusionOk="0" h="2502011" w="2511143">
                <a:moveTo>
                  <a:pt x="0" y="0"/>
                </a:moveTo>
                <a:lnTo>
                  <a:pt x="2511143" y="0"/>
                </a:lnTo>
                <a:lnTo>
                  <a:pt x="2511143" y="2502012"/>
                </a:lnTo>
                <a:lnTo>
                  <a:pt x="0" y="25020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0" name="Google Shape;660;p26"/>
          <p:cNvSpPr/>
          <p:nvPr/>
        </p:nvSpPr>
        <p:spPr>
          <a:xfrm rot="-5400000">
            <a:off x="15742012" y="7691876"/>
            <a:ext cx="1447388" cy="1685459"/>
          </a:xfrm>
          <a:custGeom>
            <a:rect b="b" l="l" r="r" t="t"/>
            <a:pathLst>
              <a:path extrusionOk="0" h="1685459" w="1447388">
                <a:moveTo>
                  <a:pt x="0" y="0"/>
                </a:moveTo>
                <a:lnTo>
                  <a:pt x="1447388" y="0"/>
                </a:lnTo>
                <a:lnTo>
                  <a:pt x="1447388" y="1685460"/>
                </a:lnTo>
                <a:lnTo>
                  <a:pt x="0" y="1685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1" name="Google Shape;661;p26"/>
          <p:cNvSpPr/>
          <p:nvPr/>
        </p:nvSpPr>
        <p:spPr>
          <a:xfrm rot="-5400000">
            <a:off x="1147736" y="7691876"/>
            <a:ext cx="1447388" cy="1685459"/>
          </a:xfrm>
          <a:custGeom>
            <a:rect b="b" l="l" r="r" t="t"/>
            <a:pathLst>
              <a:path extrusionOk="0" h="1685459" w="1447388">
                <a:moveTo>
                  <a:pt x="0" y="0"/>
                </a:moveTo>
                <a:lnTo>
                  <a:pt x="1447388" y="0"/>
                </a:lnTo>
                <a:lnTo>
                  <a:pt x="1447388" y="1685460"/>
                </a:lnTo>
                <a:lnTo>
                  <a:pt x="0" y="16854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p26"/>
          <p:cNvSpPr/>
          <p:nvPr/>
        </p:nvSpPr>
        <p:spPr>
          <a:xfrm rot="-5400000">
            <a:off x="15742012" y="909664"/>
            <a:ext cx="1447388" cy="1685459"/>
          </a:xfrm>
          <a:custGeom>
            <a:rect b="b" l="l" r="r" t="t"/>
            <a:pathLst>
              <a:path extrusionOk="0" h="1685459" w="1447388">
                <a:moveTo>
                  <a:pt x="0" y="0"/>
                </a:moveTo>
                <a:lnTo>
                  <a:pt x="1447388" y="0"/>
                </a:lnTo>
                <a:lnTo>
                  <a:pt x="1447388" y="1685460"/>
                </a:lnTo>
                <a:lnTo>
                  <a:pt x="0" y="16854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3" name="Google Shape;663;p26"/>
          <p:cNvSpPr/>
          <p:nvPr/>
        </p:nvSpPr>
        <p:spPr>
          <a:xfrm rot="-5400000">
            <a:off x="1147736" y="909664"/>
            <a:ext cx="1447388" cy="1685459"/>
          </a:xfrm>
          <a:custGeom>
            <a:rect b="b" l="l" r="r" t="t"/>
            <a:pathLst>
              <a:path extrusionOk="0" h="1685459" w="1447388">
                <a:moveTo>
                  <a:pt x="0" y="0"/>
                </a:moveTo>
                <a:lnTo>
                  <a:pt x="1447388" y="0"/>
                </a:lnTo>
                <a:lnTo>
                  <a:pt x="1447388" y="1685460"/>
                </a:lnTo>
                <a:lnTo>
                  <a:pt x="0" y="1685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4" name="Google Shape;664;p26"/>
          <p:cNvSpPr/>
          <p:nvPr/>
        </p:nvSpPr>
        <p:spPr>
          <a:xfrm rot="10800000">
            <a:off x="7992365" y="3152292"/>
            <a:ext cx="892814" cy="608229"/>
          </a:xfrm>
          <a:custGeom>
            <a:rect b="b" l="l" r="r" t="t"/>
            <a:pathLst>
              <a:path extrusionOk="0" h="608229" w="892814">
                <a:moveTo>
                  <a:pt x="892814" y="608230"/>
                </a:moveTo>
                <a:lnTo>
                  <a:pt x="0" y="608230"/>
                </a:lnTo>
                <a:lnTo>
                  <a:pt x="0" y="0"/>
                </a:lnTo>
                <a:lnTo>
                  <a:pt x="892814" y="0"/>
                </a:lnTo>
                <a:lnTo>
                  <a:pt x="892814" y="60823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5" name="Google Shape;665;p26"/>
          <p:cNvSpPr txBox="1"/>
          <p:nvPr/>
        </p:nvSpPr>
        <p:spPr>
          <a:xfrm>
            <a:off x="4809706" y="1377961"/>
            <a:ext cx="8668588" cy="707443"/>
          </a:xfrm>
          <a:prstGeom prst="rect">
            <a:avLst/>
          </a:prstGeom>
          <a:noFill/>
          <a:ln>
            <a:noFill/>
          </a:ln>
        </p:spPr>
        <p:txBody>
          <a:bodyPr anchorCtr="0" anchor="t" bIns="0" lIns="0" spcFirstLastPara="1" rIns="0" wrap="square" tIns="0">
            <a:spAutoFit/>
          </a:bodyPr>
          <a:lstStyle/>
          <a:p>
            <a:pPr indent="0" lvl="0" marL="0" marR="0" rtl="0" algn="ctr">
              <a:lnSpc>
                <a:spcPct val="128000"/>
              </a:lnSpc>
              <a:spcBef>
                <a:spcPts val="0"/>
              </a:spcBef>
              <a:spcAft>
                <a:spcPts val="0"/>
              </a:spcAft>
              <a:buNone/>
            </a:pPr>
            <a:r>
              <a:rPr b="1" lang="en-US" sz="4432">
                <a:solidFill>
                  <a:srgbClr val="0F243E"/>
                </a:solidFill>
                <a:latin typeface="Open Sans Light"/>
                <a:ea typeface="Open Sans Light"/>
                <a:cs typeface="Open Sans Light"/>
                <a:sym typeface="Open Sans Light"/>
              </a:rPr>
              <a:t>Our participants say:</a:t>
            </a:r>
            <a:endParaRPr/>
          </a:p>
        </p:txBody>
      </p:sp>
      <p:sp>
        <p:nvSpPr>
          <p:cNvPr id="666" name="Google Shape;666;p26"/>
          <p:cNvSpPr txBox="1"/>
          <p:nvPr/>
        </p:nvSpPr>
        <p:spPr>
          <a:xfrm>
            <a:off x="5539383" y="4218854"/>
            <a:ext cx="7209234" cy="3565226"/>
          </a:xfrm>
          <a:prstGeom prst="rect">
            <a:avLst/>
          </a:prstGeom>
          <a:noFill/>
          <a:ln>
            <a:noFill/>
          </a:ln>
        </p:spPr>
        <p:txBody>
          <a:bodyPr anchorCtr="0" anchor="t" bIns="0" lIns="0" spcFirstLastPara="1" rIns="0" wrap="square" tIns="0">
            <a:spAutoFit/>
          </a:bodyPr>
          <a:lstStyle/>
          <a:p>
            <a:pPr indent="0" lvl="0" marL="0" marR="0" rtl="0" algn="ctr">
              <a:lnSpc>
                <a:spcPct val="127997"/>
              </a:lnSpc>
              <a:spcBef>
                <a:spcPts val="0"/>
              </a:spcBef>
              <a:spcAft>
                <a:spcPts val="0"/>
              </a:spcAft>
              <a:buNone/>
            </a:pPr>
            <a:r>
              <a:rPr lang="en-US" sz="4404">
                <a:solidFill>
                  <a:srgbClr val="0F243E"/>
                </a:solidFill>
                <a:latin typeface="Nunito Sans Black"/>
                <a:ea typeface="Nunito Sans Black"/>
                <a:cs typeface="Nunito Sans Black"/>
                <a:sym typeface="Nunito Sans Black"/>
              </a:rPr>
              <a:t>Exercising the body with movements that can maintain body stability and body health is important.</a:t>
            </a:r>
            <a:endParaRPr/>
          </a:p>
        </p:txBody>
      </p:sp>
      <p:sp>
        <p:nvSpPr>
          <p:cNvPr id="667" name="Google Shape;667;p26"/>
          <p:cNvSpPr/>
          <p:nvPr/>
        </p:nvSpPr>
        <p:spPr>
          <a:xfrm>
            <a:off x="9402821" y="3152292"/>
            <a:ext cx="892814" cy="608229"/>
          </a:xfrm>
          <a:custGeom>
            <a:rect b="b" l="l" r="r" t="t"/>
            <a:pathLst>
              <a:path extrusionOk="0" h="608229" w="892814">
                <a:moveTo>
                  <a:pt x="0" y="0"/>
                </a:moveTo>
                <a:lnTo>
                  <a:pt x="892814" y="0"/>
                </a:lnTo>
                <a:lnTo>
                  <a:pt x="892814" y="608230"/>
                </a:lnTo>
                <a:lnTo>
                  <a:pt x="0" y="60823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8" name="Google Shape;668;p26"/>
          <p:cNvSpPr txBox="1"/>
          <p:nvPr/>
        </p:nvSpPr>
        <p:spPr>
          <a:xfrm>
            <a:off x="5539383" y="8230758"/>
            <a:ext cx="7209234" cy="474345"/>
          </a:xfrm>
          <a:prstGeom prst="rect">
            <a:avLst/>
          </a:prstGeom>
          <a:noFill/>
          <a:ln>
            <a:noFill/>
          </a:ln>
        </p:spPr>
        <p:txBody>
          <a:bodyPr anchorCtr="0" anchor="t" bIns="0" lIns="0" spcFirstLastPara="1" rIns="0" wrap="square" tIns="0">
            <a:spAutoFit/>
          </a:bodyPr>
          <a:lstStyle/>
          <a:p>
            <a:pPr indent="0" lvl="0" marL="0" marR="0" rtl="0" algn="ctr">
              <a:lnSpc>
                <a:spcPct val="128009"/>
              </a:lnSpc>
              <a:spcBef>
                <a:spcPts val="0"/>
              </a:spcBef>
              <a:spcAft>
                <a:spcPts val="0"/>
              </a:spcAft>
              <a:buNone/>
            </a:pPr>
            <a:r>
              <a:rPr b="1" lang="en-US" sz="2999">
                <a:solidFill>
                  <a:srgbClr val="0F243E"/>
                </a:solidFill>
                <a:latin typeface="Open Sans"/>
                <a:ea typeface="Open Sans"/>
                <a:cs typeface="Open Sans"/>
                <a:sym typeface="Open Sans"/>
              </a:rPr>
              <a:t>BARTHOLOMEW HENDERSON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673" name="Shape 673"/>
        <p:cNvGrpSpPr/>
        <p:nvPr/>
      </p:nvGrpSpPr>
      <p:grpSpPr>
        <a:xfrm>
          <a:off x="0" y="0"/>
          <a:ext cx="0" cy="0"/>
          <a:chOff x="0" y="0"/>
          <a:chExt cx="0" cy="0"/>
        </a:xfrm>
      </p:grpSpPr>
      <p:sp>
        <p:nvSpPr>
          <p:cNvPr id="674" name="Google Shape;674;p27"/>
          <p:cNvSpPr/>
          <p:nvPr/>
        </p:nvSpPr>
        <p:spPr>
          <a:xfrm>
            <a:off x="0" y="0"/>
            <a:ext cx="10287000" cy="10287000"/>
          </a:xfrm>
          <a:custGeom>
            <a:rect b="b" l="l" r="r" t="t"/>
            <a:pathLst>
              <a:path extrusionOk="0" h="6350000" w="6350000">
                <a:moveTo>
                  <a:pt x="0" y="0"/>
                </a:moveTo>
                <a:lnTo>
                  <a:pt x="0" y="6350000"/>
                </a:lnTo>
                <a:cubicBezTo>
                  <a:pt x="3506470" y="6350000"/>
                  <a:pt x="6350000" y="3506470"/>
                  <a:pt x="6350000" y="0"/>
                </a:cubicBezTo>
                <a:lnTo>
                  <a:pt x="0" y="0"/>
                </a:lnTo>
                <a:close/>
              </a:path>
            </a:pathLst>
          </a:custGeom>
          <a:blipFill rotWithShape="1">
            <a:blip r:embed="rId3">
              <a:alphaModFix/>
            </a:blip>
            <a:stretch>
              <a:fillRect b="0" l="-25007" r="-2480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5" name="Google Shape;675;p27"/>
          <p:cNvSpPr/>
          <p:nvPr/>
        </p:nvSpPr>
        <p:spPr>
          <a:xfrm>
            <a:off x="6951491" y="6797000"/>
            <a:ext cx="10307811" cy="1761796"/>
          </a:xfrm>
          <a:custGeom>
            <a:rect b="b" l="l" r="r" t="t"/>
            <a:pathLst>
              <a:path extrusionOk="0" h="709947" w="4153717">
                <a:moveTo>
                  <a:pt x="4029256" y="709947"/>
                </a:moveTo>
                <a:lnTo>
                  <a:pt x="124460" y="709947"/>
                </a:lnTo>
                <a:cubicBezTo>
                  <a:pt x="55880" y="709947"/>
                  <a:pt x="0" y="654067"/>
                  <a:pt x="0" y="585487"/>
                </a:cubicBezTo>
                <a:lnTo>
                  <a:pt x="0" y="124460"/>
                </a:lnTo>
                <a:cubicBezTo>
                  <a:pt x="0" y="55880"/>
                  <a:pt x="55880" y="0"/>
                  <a:pt x="124460" y="0"/>
                </a:cubicBezTo>
                <a:lnTo>
                  <a:pt x="4029256" y="0"/>
                </a:lnTo>
                <a:cubicBezTo>
                  <a:pt x="4097836" y="0"/>
                  <a:pt x="4153717" y="55880"/>
                  <a:pt x="4153717" y="124460"/>
                </a:cubicBezTo>
                <a:lnTo>
                  <a:pt x="4153717" y="585487"/>
                </a:lnTo>
                <a:cubicBezTo>
                  <a:pt x="4153717" y="654067"/>
                  <a:pt x="4097836" y="709947"/>
                  <a:pt x="4029256" y="709947"/>
                </a:cubicBezTo>
                <a:close/>
              </a:path>
            </a:pathLst>
          </a:custGeom>
          <a:solidFill>
            <a:srgbClr val="74BE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6" name="Google Shape;676;p27"/>
          <p:cNvSpPr txBox="1"/>
          <p:nvPr/>
        </p:nvSpPr>
        <p:spPr>
          <a:xfrm>
            <a:off x="10942326" y="2244729"/>
            <a:ext cx="6878949" cy="94869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lang="en-US" sz="6000">
                <a:solidFill>
                  <a:srgbClr val="FFFFFF"/>
                </a:solidFill>
                <a:latin typeface="Nunito Sans Black"/>
                <a:ea typeface="Nunito Sans Black"/>
                <a:cs typeface="Nunito Sans Black"/>
                <a:sym typeface="Nunito Sans Black"/>
              </a:rPr>
              <a:t>Our Contact</a:t>
            </a:r>
            <a:endParaRPr/>
          </a:p>
        </p:txBody>
      </p:sp>
      <p:sp>
        <p:nvSpPr>
          <p:cNvPr id="677" name="Google Shape;677;p27"/>
          <p:cNvSpPr/>
          <p:nvPr/>
        </p:nvSpPr>
        <p:spPr>
          <a:xfrm>
            <a:off x="7627631" y="7264459"/>
            <a:ext cx="826878" cy="826878"/>
          </a:xfrm>
          <a:custGeom>
            <a:rect b="b" l="l" r="r" t="t"/>
            <a:pathLst>
              <a:path extrusionOk="0" h="826878" w="826878">
                <a:moveTo>
                  <a:pt x="0" y="0"/>
                </a:moveTo>
                <a:lnTo>
                  <a:pt x="826878" y="0"/>
                </a:lnTo>
                <a:lnTo>
                  <a:pt x="826878" y="826878"/>
                </a:lnTo>
                <a:lnTo>
                  <a:pt x="0" y="8268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8" name="Google Shape;678;p27"/>
          <p:cNvSpPr/>
          <p:nvPr/>
        </p:nvSpPr>
        <p:spPr>
          <a:xfrm>
            <a:off x="10956526" y="3972172"/>
            <a:ext cx="469787" cy="469787"/>
          </a:xfrm>
          <a:custGeom>
            <a:rect b="b" l="l" r="r" t="t"/>
            <a:pathLst>
              <a:path extrusionOk="0" h="469787" w="469787">
                <a:moveTo>
                  <a:pt x="0" y="0"/>
                </a:moveTo>
                <a:lnTo>
                  <a:pt x="469787" y="0"/>
                </a:lnTo>
                <a:lnTo>
                  <a:pt x="469787" y="469787"/>
                </a:lnTo>
                <a:lnTo>
                  <a:pt x="0" y="46978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9" name="Google Shape;679;p27"/>
          <p:cNvSpPr/>
          <p:nvPr/>
        </p:nvSpPr>
        <p:spPr>
          <a:xfrm>
            <a:off x="10956526" y="4815770"/>
            <a:ext cx="455587" cy="456729"/>
          </a:xfrm>
          <a:custGeom>
            <a:rect b="b" l="l" r="r" t="t"/>
            <a:pathLst>
              <a:path extrusionOk="0" h="456729" w="455587">
                <a:moveTo>
                  <a:pt x="0" y="0"/>
                </a:moveTo>
                <a:lnTo>
                  <a:pt x="455587" y="0"/>
                </a:lnTo>
                <a:lnTo>
                  <a:pt x="455587" y="456729"/>
                </a:lnTo>
                <a:lnTo>
                  <a:pt x="0" y="45672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0" name="Google Shape;680;p27"/>
          <p:cNvSpPr/>
          <p:nvPr/>
        </p:nvSpPr>
        <p:spPr>
          <a:xfrm>
            <a:off x="10942326" y="5646311"/>
            <a:ext cx="469787" cy="469787"/>
          </a:xfrm>
          <a:custGeom>
            <a:rect b="b" l="l" r="r" t="t"/>
            <a:pathLst>
              <a:path extrusionOk="0" h="469787" w="469787">
                <a:moveTo>
                  <a:pt x="0" y="0"/>
                </a:moveTo>
                <a:lnTo>
                  <a:pt x="469787" y="0"/>
                </a:lnTo>
                <a:lnTo>
                  <a:pt x="469787" y="469787"/>
                </a:lnTo>
                <a:lnTo>
                  <a:pt x="0" y="46978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1" name="Google Shape;681;p27"/>
          <p:cNvSpPr txBox="1"/>
          <p:nvPr/>
        </p:nvSpPr>
        <p:spPr>
          <a:xfrm>
            <a:off x="9472111" y="7234303"/>
            <a:ext cx="7734656" cy="794807"/>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1" lang="en-US" sz="4708">
                <a:solidFill>
                  <a:srgbClr val="000000"/>
                </a:solidFill>
                <a:latin typeface="Open Sans Light"/>
                <a:ea typeface="Open Sans Light"/>
                <a:cs typeface="Open Sans Light"/>
                <a:sym typeface="Open Sans Light"/>
              </a:rPr>
              <a:t>Your phone here</a:t>
            </a:r>
            <a:endParaRPr/>
          </a:p>
        </p:txBody>
      </p:sp>
      <p:sp>
        <p:nvSpPr>
          <p:cNvPr id="682" name="Google Shape;682;p27"/>
          <p:cNvSpPr txBox="1"/>
          <p:nvPr/>
        </p:nvSpPr>
        <p:spPr>
          <a:xfrm>
            <a:off x="12089909" y="4834957"/>
            <a:ext cx="5682947" cy="380256"/>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1" lang="en-US" sz="2279">
                <a:solidFill>
                  <a:srgbClr val="FFFFFF"/>
                </a:solidFill>
                <a:latin typeface="Open Sans"/>
                <a:ea typeface="Open Sans"/>
                <a:cs typeface="Open Sans"/>
                <a:sym typeface="Open Sans"/>
              </a:rPr>
              <a:t>YOUR WEBSITE HERE</a:t>
            </a:r>
            <a:endParaRPr/>
          </a:p>
        </p:txBody>
      </p:sp>
      <p:sp>
        <p:nvSpPr>
          <p:cNvPr id="683" name="Google Shape;683;p27"/>
          <p:cNvSpPr txBox="1"/>
          <p:nvPr/>
        </p:nvSpPr>
        <p:spPr>
          <a:xfrm>
            <a:off x="12089909" y="5672027"/>
            <a:ext cx="5682947" cy="380256"/>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1" lang="en-US" sz="2279">
                <a:solidFill>
                  <a:srgbClr val="FFFFFF"/>
                </a:solidFill>
                <a:latin typeface="Open Sans"/>
                <a:ea typeface="Open Sans"/>
                <a:cs typeface="Open Sans"/>
                <a:sym typeface="Open Sans"/>
              </a:rPr>
              <a:t>YOUR ADDRESS HERE</a:t>
            </a:r>
            <a:endParaRPr/>
          </a:p>
        </p:txBody>
      </p:sp>
      <p:sp>
        <p:nvSpPr>
          <p:cNvPr id="684" name="Google Shape;684;p27"/>
          <p:cNvSpPr txBox="1"/>
          <p:nvPr/>
        </p:nvSpPr>
        <p:spPr>
          <a:xfrm>
            <a:off x="12089909" y="3997887"/>
            <a:ext cx="5682947" cy="380256"/>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1" lang="en-US" sz="2279">
                <a:solidFill>
                  <a:srgbClr val="FFFFFF"/>
                </a:solidFill>
                <a:latin typeface="Open Sans"/>
                <a:ea typeface="Open Sans"/>
                <a:cs typeface="Open Sans"/>
                <a:sym typeface="Open Sans"/>
              </a:rPr>
              <a:t>YOUR EMAIL HERE</a:t>
            </a:r>
            <a:endParaRPr/>
          </a:p>
        </p:txBody>
      </p:sp>
      <p:sp>
        <p:nvSpPr>
          <p:cNvPr id="685" name="Google Shape;685;p27"/>
          <p:cNvSpPr/>
          <p:nvPr/>
        </p:nvSpPr>
        <p:spPr>
          <a:xfrm rot="5400000">
            <a:off x="15662678" y="7688023"/>
            <a:ext cx="2162501" cy="2518196"/>
          </a:xfrm>
          <a:custGeom>
            <a:rect b="b" l="l" r="r" t="t"/>
            <a:pathLst>
              <a:path extrusionOk="0" h="2518196" w="2162501">
                <a:moveTo>
                  <a:pt x="0" y="0"/>
                </a:moveTo>
                <a:lnTo>
                  <a:pt x="2162501" y="0"/>
                </a:lnTo>
                <a:lnTo>
                  <a:pt x="2162501" y="2518196"/>
                </a:lnTo>
                <a:lnTo>
                  <a:pt x="0" y="251819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6" name="Google Shape;686;p27"/>
          <p:cNvSpPr/>
          <p:nvPr/>
        </p:nvSpPr>
        <p:spPr>
          <a:xfrm>
            <a:off x="9814748" y="558165"/>
            <a:ext cx="944505" cy="941070"/>
          </a:xfrm>
          <a:custGeom>
            <a:rect b="b" l="l" r="r" t="t"/>
            <a:pathLst>
              <a:path extrusionOk="0" h="941070" w="944505">
                <a:moveTo>
                  <a:pt x="0" y="0"/>
                </a:moveTo>
                <a:lnTo>
                  <a:pt x="944504" y="0"/>
                </a:lnTo>
                <a:lnTo>
                  <a:pt x="944504" y="941070"/>
                </a:lnTo>
                <a:lnTo>
                  <a:pt x="0" y="94107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7" name="Google Shape;687;p27"/>
          <p:cNvSpPr/>
          <p:nvPr/>
        </p:nvSpPr>
        <p:spPr>
          <a:xfrm>
            <a:off x="4143728" y="8947121"/>
            <a:ext cx="3321804" cy="1033912"/>
          </a:xfrm>
          <a:custGeom>
            <a:rect b="b" l="l" r="r" t="t"/>
            <a:pathLst>
              <a:path extrusionOk="0" h="1033912" w="3321804">
                <a:moveTo>
                  <a:pt x="0" y="0"/>
                </a:moveTo>
                <a:lnTo>
                  <a:pt x="3321804" y="0"/>
                </a:lnTo>
                <a:lnTo>
                  <a:pt x="3321804" y="1033911"/>
                </a:lnTo>
                <a:lnTo>
                  <a:pt x="0" y="103391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691" name="Shape 691"/>
        <p:cNvGrpSpPr/>
        <p:nvPr/>
      </p:nvGrpSpPr>
      <p:grpSpPr>
        <a:xfrm>
          <a:off x="0" y="0"/>
          <a:ext cx="0" cy="0"/>
          <a:chOff x="0" y="0"/>
          <a:chExt cx="0" cy="0"/>
        </a:xfrm>
      </p:grpSpPr>
      <p:sp>
        <p:nvSpPr>
          <p:cNvPr id="692" name="Google Shape;692;p28"/>
          <p:cNvSpPr/>
          <p:nvPr/>
        </p:nvSpPr>
        <p:spPr>
          <a:xfrm>
            <a:off x="6781067" y="185207"/>
            <a:ext cx="8384280" cy="1644318"/>
          </a:xfrm>
          <a:custGeom>
            <a:rect b="b" l="l" r="r" t="t"/>
            <a:pathLst>
              <a:path extrusionOk="0" h="1389680" w="3720743">
                <a:moveTo>
                  <a:pt x="3596283" y="1389680"/>
                </a:moveTo>
                <a:lnTo>
                  <a:pt x="124460" y="1389680"/>
                </a:lnTo>
                <a:cubicBezTo>
                  <a:pt x="55880" y="1389680"/>
                  <a:pt x="0" y="1333800"/>
                  <a:pt x="0" y="1265219"/>
                </a:cubicBezTo>
                <a:lnTo>
                  <a:pt x="0" y="124460"/>
                </a:lnTo>
                <a:cubicBezTo>
                  <a:pt x="0" y="55880"/>
                  <a:pt x="55880" y="0"/>
                  <a:pt x="124460" y="0"/>
                </a:cubicBezTo>
                <a:lnTo>
                  <a:pt x="3596283" y="0"/>
                </a:lnTo>
                <a:cubicBezTo>
                  <a:pt x="3664863" y="0"/>
                  <a:pt x="3720743" y="55880"/>
                  <a:pt x="3720743" y="124460"/>
                </a:cubicBezTo>
                <a:lnTo>
                  <a:pt x="3720743" y="1265220"/>
                </a:lnTo>
                <a:cubicBezTo>
                  <a:pt x="3720743" y="1333800"/>
                  <a:pt x="3664863" y="1389680"/>
                  <a:pt x="3596283" y="1389680"/>
                </a:cubicBezTo>
                <a:close/>
              </a:path>
            </a:pathLst>
          </a:custGeom>
          <a:solidFill>
            <a:srgbClr val="59B24D">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3" name="Google Shape;693;p28"/>
          <p:cNvSpPr txBox="1"/>
          <p:nvPr/>
        </p:nvSpPr>
        <p:spPr>
          <a:xfrm>
            <a:off x="6853672" y="-190500"/>
            <a:ext cx="8311674" cy="1973617"/>
          </a:xfrm>
          <a:prstGeom prst="rect">
            <a:avLst/>
          </a:prstGeom>
          <a:noFill/>
          <a:ln>
            <a:noFill/>
          </a:ln>
        </p:spPr>
        <p:txBody>
          <a:bodyPr anchorCtr="0" anchor="t" bIns="0" lIns="0" spcFirstLastPara="1" rIns="0" wrap="square" tIns="0">
            <a:spAutoFit/>
          </a:bodyPr>
          <a:lstStyle/>
          <a:p>
            <a:pPr indent="0" lvl="0" marL="0" marR="0" rtl="0" algn="ctr">
              <a:lnSpc>
                <a:spcPct val="193261"/>
              </a:lnSpc>
              <a:spcBef>
                <a:spcPts val="0"/>
              </a:spcBef>
              <a:spcAft>
                <a:spcPts val="0"/>
              </a:spcAft>
              <a:buNone/>
            </a:pPr>
            <a:r>
              <a:rPr lang="en-US" sz="8800">
                <a:solidFill>
                  <a:srgbClr val="0F243E"/>
                </a:solidFill>
                <a:latin typeface="Nunito Sans Black"/>
                <a:ea typeface="Nunito Sans Black"/>
                <a:cs typeface="Nunito Sans Black"/>
                <a:sym typeface="Nunito Sans Black"/>
              </a:rPr>
              <a:t>REFERENCES</a:t>
            </a:r>
            <a:endParaRPr/>
          </a:p>
        </p:txBody>
      </p:sp>
      <p:sp>
        <p:nvSpPr>
          <p:cNvPr id="694" name="Google Shape;694;p28"/>
          <p:cNvSpPr/>
          <p:nvPr/>
        </p:nvSpPr>
        <p:spPr>
          <a:xfrm>
            <a:off x="16388540" y="1095274"/>
            <a:ext cx="1856251" cy="1849501"/>
          </a:xfrm>
          <a:custGeom>
            <a:rect b="b" l="l" r="r" t="t"/>
            <a:pathLst>
              <a:path extrusionOk="0" h="1849501" w="1856251">
                <a:moveTo>
                  <a:pt x="0" y="0"/>
                </a:moveTo>
                <a:lnTo>
                  <a:pt x="1856250" y="0"/>
                </a:lnTo>
                <a:lnTo>
                  <a:pt x="1856250" y="1849500"/>
                </a:lnTo>
                <a:lnTo>
                  <a:pt x="0" y="18495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5" name="Google Shape;695;p28"/>
          <p:cNvSpPr/>
          <p:nvPr/>
        </p:nvSpPr>
        <p:spPr>
          <a:xfrm rot="-5400000">
            <a:off x="15371619" y="7363043"/>
            <a:ext cx="2508130" cy="2920676"/>
          </a:xfrm>
          <a:custGeom>
            <a:rect b="b" l="l" r="r" t="t"/>
            <a:pathLst>
              <a:path extrusionOk="0" h="2920676" w="2508130">
                <a:moveTo>
                  <a:pt x="0" y="0"/>
                </a:moveTo>
                <a:lnTo>
                  <a:pt x="2508131" y="0"/>
                </a:lnTo>
                <a:lnTo>
                  <a:pt x="2508131" y="2920676"/>
                </a:lnTo>
                <a:lnTo>
                  <a:pt x="0" y="29206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6" name="Google Shape;696;p28"/>
          <p:cNvSpPr/>
          <p:nvPr/>
        </p:nvSpPr>
        <p:spPr>
          <a:xfrm rot="-5400000">
            <a:off x="-38516" y="2039853"/>
            <a:ext cx="2420425" cy="2818545"/>
          </a:xfrm>
          <a:custGeom>
            <a:rect b="b" l="l" r="r" t="t"/>
            <a:pathLst>
              <a:path extrusionOk="0" h="2818545" w="2420425">
                <a:moveTo>
                  <a:pt x="0" y="0"/>
                </a:moveTo>
                <a:lnTo>
                  <a:pt x="2420425" y="0"/>
                </a:lnTo>
                <a:lnTo>
                  <a:pt x="2420425" y="2818545"/>
                </a:lnTo>
                <a:lnTo>
                  <a:pt x="0" y="281854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7" name="Google Shape;697;p28"/>
          <p:cNvSpPr/>
          <p:nvPr/>
        </p:nvSpPr>
        <p:spPr>
          <a:xfrm>
            <a:off x="244605" y="4220147"/>
            <a:ext cx="1856251" cy="1849501"/>
          </a:xfrm>
          <a:custGeom>
            <a:rect b="b" l="l" r="r" t="t"/>
            <a:pathLst>
              <a:path extrusionOk="0" h="1849501" w="1856251">
                <a:moveTo>
                  <a:pt x="0" y="0"/>
                </a:moveTo>
                <a:lnTo>
                  <a:pt x="1856251" y="0"/>
                </a:lnTo>
                <a:lnTo>
                  <a:pt x="1856251" y="1849500"/>
                </a:lnTo>
                <a:lnTo>
                  <a:pt x="0" y="18495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8" name="Google Shape;698;p28"/>
          <p:cNvSpPr/>
          <p:nvPr/>
        </p:nvSpPr>
        <p:spPr>
          <a:xfrm>
            <a:off x="0" y="8359730"/>
            <a:ext cx="3973079" cy="1236621"/>
          </a:xfrm>
          <a:custGeom>
            <a:rect b="b" l="l" r="r" t="t"/>
            <a:pathLst>
              <a:path extrusionOk="0" h="1236621" w="3973079">
                <a:moveTo>
                  <a:pt x="0" y="0"/>
                </a:moveTo>
                <a:lnTo>
                  <a:pt x="3973079" y="0"/>
                </a:lnTo>
                <a:lnTo>
                  <a:pt x="3973079" y="1236620"/>
                </a:lnTo>
                <a:lnTo>
                  <a:pt x="0" y="123662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9" name="Google Shape;699;p28"/>
          <p:cNvSpPr/>
          <p:nvPr/>
        </p:nvSpPr>
        <p:spPr>
          <a:xfrm>
            <a:off x="15534313" y="5581405"/>
            <a:ext cx="4057938" cy="1263033"/>
          </a:xfrm>
          <a:custGeom>
            <a:rect b="b" l="l" r="r" t="t"/>
            <a:pathLst>
              <a:path extrusionOk="0" h="1263033" w="4057938">
                <a:moveTo>
                  <a:pt x="0" y="0"/>
                </a:moveTo>
                <a:lnTo>
                  <a:pt x="4057937" y="0"/>
                </a:lnTo>
                <a:lnTo>
                  <a:pt x="4057937" y="1263033"/>
                </a:lnTo>
                <a:lnTo>
                  <a:pt x="0" y="126303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0" name="Google Shape;700;p28"/>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1" name="Google Shape;701;p28"/>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2" name="Google Shape;702;p28"/>
          <p:cNvSpPr txBox="1"/>
          <p:nvPr/>
        </p:nvSpPr>
        <p:spPr>
          <a:xfrm>
            <a:off x="2254440" y="1924268"/>
            <a:ext cx="14966759" cy="8389288"/>
          </a:xfrm>
          <a:prstGeom prst="rect">
            <a:avLst/>
          </a:prstGeom>
          <a:solidFill>
            <a:srgbClr val="0F243E"/>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7200"/>
              <a:buFont typeface="Calibri"/>
              <a:buNone/>
            </a:pPr>
            <a:r>
              <a:t/>
            </a:r>
            <a:endParaRPr sz="7200">
              <a:solidFill>
                <a:schemeClr val="lt1"/>
              </a:solidFill>
              <a:latin typeface="Open Sans"/>
              <a:ea typeface="Open Sans"/>
              <a:cs typeface="Open Sans"/>
              <a:sym typeface="Open Sans"/>
            </a:endParaRPr>
          </a:p>
        </p:txBody>
      </p:sp>
      <p:sp>
        <p:nvSpPr>
          <p:cNvPr id="703" name="Google Shape;703;p28"/>
          <p:cNvSpPr txBox="1"/>
          <p:nvPr/>
        </p:nvSpPr>
        <p:spPr>
          <a:xfrm>
            <a:off x="3190552" y="4903295"/>
            <a:ext cx="13197988" cy="5582234"/>
          </a:xfrm>
          <a:prstGeom prst="rect">
            <a:avLst/>
          </a:prstGeom>
          <a:noFill/>
          <a:ln>
            <a:noFill/>
          </a:ln>
        </p:spPr>
        <p:txBody>
          <a:bodyPr anchorCtr="0" anchor="t" bIns="0" lIns="0" spcFirstLastPara="1" rIns="0" wrap="square" tIns="0">
            <a:spAutoFit/>
          </a:bodyPr>
          <a:lstStyle/>
          <a:p>
            <a:pPr indent="-228688" lvl="1" marL="457377" marR="0" rtl="0" algn="l">
              <a:lnSpc>
                <a:spcPct val="123541"/>
              </a:lnSpc>
              <a:spcBef>
                <a:spcPts val="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11">
                  <a:extLst>
                    <a:ext uri="{A12FA001-AC4F-418D-AE19-62706E023703}">
                      <ahyp:hlinkClr val="tx"/>
                    </a:ext>
                  </a:extLst>
                </a:hlinkClick>
              </a:rPr>
              <a:t>SAMHSA</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12">
                  <a:extLst>
                    <a:ext uri="{A12FA001-AC4F-418D-AE19-62706E023703}">
                      <ahyp:hlinkClr val="tx"/>
                    </a:ext>
                  </a:extLst>
                </a:hlinkClick>
              </a:rPr>
              <a:t>Anderson &amp; Durstine, 2019</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13">
                  <a:extLst>
                    <a:ext uri="{A12FA001-AC4F-418D-AE19-62706E023703}">
                      <ahyp:hlinkClr val="tx"/>
                    </a:ext>
                  </a:extLst>
                </a:hlinkClick>
              </a:rPr>
              <a:t>Guthold et al. 2020</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14">
                  <a:extLst>
                    <a:ext uri="{A12FA001-AC4F-418D-AE19-62706E023703}">
                      <ahyp:hlinkClr val="tx"/>
                    </a:ext>
                  </a:extLst>
                </a:hlinkClick>
              </a:rPr>
              <a:t>Posadzki et al. 2020</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15">
                  <a:extLst>
                    <a:ext uri="{A12FA001-AC4F-418D-AE19-62706E023703}">
                      <ahyp:hlinkClr val="tx"/>
                    </a:ext>
                  </a:extLst>
                </a:hlinkClick>
              </a:rPr>
              <a:t>Warburton, Darren E.R., Bredin, Shannon S.D. 2017</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16">
                  <a:extLst>
                    <a:ext uri="{A12FA001-AC4F-418D-AE19-62706E023703}">
                      <ahyp:hlinkClr val="tx"/>
                    </a:ext>
                  </a:extLst>
                </a:hlinkClick>
              </a:rPr>
              <a:t>Bruner et al. 2021</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17">
                  <a:extLst>
                    <a:ext uri="{A12FA001-AC4F-418D-AE19-62706E023703}">
                      <ahyp:hlinkClr val="tx"/>
                    </a:ext>
                  </a:extLst>
                </a:hlinkClick>
              </a:rPr>
              <a:t>Howie et al. 2020</a:t>
            </a:r>
            <a:endParaRPr b="1" i="0" sz="2400" u="none" cap="none" strike="noStrike">
              <a:solidFill>
                <a:schemeClr val="lt1"/>
              </a:solidFill>
              <a:latin typeface="Open Sans"/>
              <a:ea typeface="Open Sans"/>
              <a:cs typeface="Open Sans"/>
              <a:sym typeface="Open Sans"/>
            </a:endParaRPr>
          </a:p>
          <a:p>
            <a:pPr indent="-76288" lvl="1" marL="457377" marR="0" rtl="0" algn="l">
              <a:lnSpc>
                <a:spcPct val="123541"/>
              </a:lnSpc>
              <a:spcBef>
                <a:spcPts val="600"/>
              </a:spcBef>
              <a:spcAft>
                <a:spcPts val="0"/>
              </a:spcAft>
              <a:buClr>
                <a:schemeClr val="dk1"/>
              </a:buClr>
              <a:buSzPts val="2400"/>
              <a:buFont typeface="Arial"/>
              <a:buNone/>
            </a:pPr>
            <a:r>
              <a:t/>
            </a:r>
            <a:endParaRPr b="1" i="0" sz="2400" u="none" cap="none" strike="noStrike">
              <a:solidFill>
                <a:schemeClr val="lt1"/>
              </a:solidFill>
              <a:latin typeface="Open Sans"/>
              <a:ea typeface="Open Sans"/>
              <a:cs typeface="Open Sans"/>
              <a:sym typeface="Open Sans"/>
            </a:endParaRPr>
          </a:p>
          <a:p>
            <a:pPr indent="-76288" lvl="1" marL="457377" marR="0" rtl="0" algn="l">
              <a:lnSpc>
                <a:spcPct val="123541"/>
              </a:lnSpc>
              <a:spcBef>
                <a:spcPts val="600"/>
              </a:spcBef>
              <a:spcAft>
                <a:spcPts val="0"/>
              </a:spcAft>
              <a:buClr>
                <a:schemeClr val="dk1"/>
              </a:buClr>
              <a:buSzPts val="2400"/>
              <a:buFont typeface="Arial"/>
              <a:buNone/>
            </a:pPr>
            <a:r>
              <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18">
                  <a:extLst>
                    <a:ext uri="{A12FA001-AC4F-418D-AE19-62706E023703}">
                      <ahyp:hlinkClr val="tx"/>
                    </a:ext>
                  </a:extLst>
                </a:hlinkClick>
              </a:rPr>
              <a:t>Cronin &amp; Allen 2018</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19">
                  <a:extLst>
                    <a:ext uri="{A12FA001-AC4F-418D-AE19-62706E023703}">
                      <ahyp:hlinkClr val="tx"/>
                    </a:ext>
                  </a:extLst>
                </a:hlinkClick>
              </a:rPr>
              <a:t>Bustamante et al. 2022</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20">
                  <a:extLst>
                    <a:ext uri="{A12FA001-AC4F-418D-AE19-62706E023703}">
                      <ahyp:hlinkClr val="tx"/>
                    </a:ext>
                  </a:extLst>
                </a:hlinkClick>
              </a:rPr>
              <a:t>Danielsen et al. 2021</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21">
                  <a:extLst>
                    <a:ext uri="{A12FA001-AC4F-418D-AE19-62706E023703}">
                      <ahyp:hlinkClr val="tx"/>
                    </a:ext>
                  </a:extLst>
                </a:hlinkClick>
              </a:rPr>
              <a:t>Barragan 2021</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22">
                  <a:extLst>
                    <a:ext uri="{A12FA001-AC4F-418D-AE19-62706E023703}">
                      <ahyp:hlinkClr val="tx"/>
                    </a:ext>
                  </a:extLst>
                </a:hlinkClick>
              </a:rPr>
              <a:t>Heckel et al. 2023</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23">
                  <a:extLst>
                    <a:ext uri="{A12FA001-AC4F-418D-AE19-62706E023703}">
                      <ahyp:hlinkClr val="tx"/>
                    </a:ext>
                  </a:extLst>
                </a:hlinkClick>
              </a:rPr>
              <a:t>Lackey et al. 2021</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24">
                  <a:extLst>
                    <a:ext uri="{A12FA001-AC4F-418D-AE19-62706E023703}">
                      <ahyp:hlinkClr val="tx"/>
                    </a:ext>
                  </a:extLst>
                </a:hlinkClick>
              </a:rPr>
              <a:t>Fagerholm et al. 2021</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25">
                  <a:extLst>
                    <a:ext uri="{A12FA001-AC4F-418D-AE19-62706E023703}">
                      <ahyp:hlinkClr val="tx"/>
                    </a:ext>
                  </a:extLst>
                </a:hlinkClick>
              </a:rPr>
              <a:t>Jackson et al. 2021</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26">
                  <a:extLst>
                    <a:ext uri="{A12FA001-AC4F-418D-AE19-62706E023703}">
                      <ahyp:hlinkClr val="tx"/>
                    </a:ext>
                  </a:extLst>
                </a:hlinkClick>
              </a:rPr>
              <a:t>Mueller, Park, Mowen 2019</a:t>
            </a:r>
            <a:endParaRPr b="1" i="0" sz="2400" u="none" cap="none" strike="noStrike">
              <a:solidFill>
                <a:schemeClr val="lt1"/>
              </a:solidFill>
              <a:latin typeface="Open Sans"/>
              <a:ea typeface="Open Sans"/>
              <a:cs typeface="Open Sans"/>
              <a:sym typeface="Open Sans"/>
            </a:endParaRPr>
          </a:p>
          <a:p>
            <a:pPr indent="-76288" lvl="1" marL="457377" marR="0" rtl="0" algn="l">
              <a:lnSpc>
                <a:spcPct val="123541"/>
              </a:lnSpc>
              <a:spcBef>
                <a:spcPts val="600"/>
              </a:spcBef>
              <a:spcAft>
                <a:spcPts val="0"/>
              </a:spcAft>
              <a:buClr>
                <a:schemeClr val="dk1"/>
              </a:buClr>
              <a:buSzPts val="2400"/>
              <a:buFont typeface="Arial"/>
              <a:buNone/>
            </a:pPr>
            <a:r>
              <a:t/>
            </a:r>
            <a:endParaRPr b="1" i="0" sz="2400" u="none" cap="none" strike="noStrike">
              <a:solidFill>
                <a:schemeClr val="lt1"/>
              </a:solidFill>
              <a:latin typeface="Open Sans"/>
              <a:ea typeface="Open Sans"/>
              <a:cs typeface="Open Sans"/>
              <a:sym typeface="Open Sans"/>
            </a:endParaRPr>
          </a:p>
          <a:p>
            <a:pPr indent="-76288" lvl="1" marL="457377" marR="0" rtl="0" algn="l">
              <a:lnSpc>
                <a:spcPct val="123541"/>
              </a:lnSpc>
              <a:spcBef>
                <a:spcPts val="600"/>
              </a:spcBef>
              <a:spcAft>
                <a:spcPts val="0"/>
              </a:spcAft>
              <a:buClr>
                <a:schemeClr val="dk1"/>
              </a:buClr>
              <a:buSzPts val="2400"/>
              <a:buFont typeface="Arial"/>
              <a:buNone/>
            </a:pPr>
            <a:r>
              <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27">
                  <a:extLst>
                    <a:ext uri="{A12FA001-AC4F-418D-AE19-62706E023703}">
                      <ahyp:hlinkClr val="tx"/>
                    </a:ext>
                  </a:extLst>
                </a:hlinkClick>
              </a:rPr>
              <a:t>Sato et al. 2019</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28">
                  <a:extLst>
                    <a:ext uri="{A12FA001-AC4F-418D-AE19-62706E023703}">
                      <ahyp:hlinkClr val="tx"/>
                    </a:ext>
                  </a:extLst>
                </a:hlinkClick>
              </a:rPr>
              <a:t>Davies et al. 2019</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29">
                  <a:extLst>
                    <a:ext uri="{A12FA001-AC4F-418D-AE19-62706E023703}">
                      <ahyp:hlinkClr val="tx"/>
                    </a:ext>
                  </a:extLst>
                </a:hlinkClick>
              </a:rPr>
              <a:t>Keane et al. 2019</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30">
                  <a:extLst>
                    <a:ext uri="{A12FA001-AC4F-418D-AE19-62706E023703}">
                      <ahyp:hlinkClr val="tx"/>
                    </a:ext>
                  </a:extLst>
                </a:hlinkClick>
              </a:rPr>
              <a:t>King et al. 2014</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31">
                  <a:extLst>
                    <a:ext uri="{A12FA001-AC4F-418D-AE19-62706E023703}">
                      <ahyp:hlinkClr val="tx"/>
                    </a:ext>
                  </a:extLst>
                </a:hlinkClick>
              </a:rPr>
              <a:t>Davies et al. 2021</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32">
                  <a:extLst>
                    <a:ext uri="{A12FA001-AC4F-418D-AE19-62706E023703}">
                      <ahyp:hlinkClr val="tx"/>
                    </a:ext>
                  </a:extLst>
                </a:hlinkClick>
              </a:rPr>
              <a:t>nrpa.org/ParkEconReport </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33">
                  <a:extLst>
                    <a:ext uri="{A12FA001-AC4F-418D-AE19-62706E023703}">
                      <ahyp:hlinkClr val="tx"/>
                    </a:ext>
                  </a:extLst>
                </a:hlinkClick>
              </a:rPr>
              <a:t>frpa.org</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34">
                  <a:extLst>
                    <a:ext uri="{A12FA001-AC4F-418D-AE19-62706E023703}">
                      <ahyp:hlinkClr val="tx"/>
                    </a:ext>
                  </a:extLst>
                </a:hlinkClick>
              </a:rPr>
              <a:t>nrpa.org</a:t>
            </a:r>
            <a:endParaRPr b="1" i="0" sz="2400" u="none" cap="none" strike="noStrike">
              <a:solidFill>
                <a:schemeClr val="lt1"/>
              </a:solidFill>
              <a:latin typeface="Open Sans"/>
              <a:ea typeface="Open Sans"/>
              <a:cs typeface="Open Sans"/>
              <a:sym typeface="Open Sans"/>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sng" cap="none" strike="noStrike">
                <a:solidFill>
                  <a:schemeClr val="lt1"/>
                </a:solidFill>
                <a:latin typeface="Open Sans"/>
                <a:ea typeface="Open Sans"/>
                <a:cs typeface="Open Sans"/>
                <a:sym typeface="Open Sans"/>
                <a:hlinkClick r:id="rId35">
                  <a:extLst>
                    <a:ext uri="{A12FA001-AC4F-418D-AE19-62706E023703}">
                      <ahyp:hlinkClr val="tx"/>
                    </a:ext>
                  </a:extLst>
                </a:hlinkClick>
              </a:rPr>
              <a:t>Community Snapshot Report</a:t>
            </a:r>
            <a:endParaRPr b="1" i="0" sz="2400" u="none" cap="none" strike="noStrike">
              <a:solidFill>
                <a:schemeClr val="lt1"/>
              </a:solidFill>
              <a:latin typeface="Open Sans"/>
              <a:ea typeface="Open Sans"/>
              <a:cs typeface="Open Sans"/>
              <a:sym typeface="Open Sans"/>
            </a:endParaRPr>
          </a:p>
        </p:txBody>
      </p:sp>
      <p:sp>
        <p:nvSpPr>
          <p:cNvPr id="704" name="Google Shape;704;p28"/>
          <p:cNvSpPr txBox="1"/>
          <p:nvPr/>
        </p:nvSpPr>
        <p:spPr>
          <a:xfrm>
            <a:off x="2896676" y="2147154"/>
            <a:ext cx="12880268" cy="246221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Below is an aggregation of references from this slide deck if you would like further information. Additionally, you can find more information and supporting references on the fact sheets available on the URPA Resources Webpage. These fact sheets correspond with the slides in the first half of this deck.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702"/>
                                        </p:tgtEl>
                                        <p:attrNameLst>
                                          <p:attrName>style.visibility</p:attrName>
                                        </p:attrNameLst>
                                      </p:cBhvr>
                                      <p:to>
                                        <p:strVal val="visible"/>
                                      </p:to>
                                    </p:set>
                                    <p:animEffect filter="fade" transition="in">
                                      <p:cBhvr>
                                        <p:cTn dur="400"/>
                                        <p:tgtEl>
                                          <p:spTgt spid="7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AB9C"/>
        </a:solidFill>
      </p:bgPr>
    </p:bg>
    <p:spTree>
      <p:nvGrpSpPr>
        <p:cNvPr id="115" name="Shape 115"/>
        <p:cNvGrpSpPr/>
        <p:nvPr/>
      </p:nvGrpSpPr>
      <p:grpSpPr>
        <a:xfrm>
          <a:off x="0" y="0"/>
          <a:ext cx="0" cy="0"/>
          <a:chOff x="0" y="0"/>
          <a:chExt cx="0" cy="0"/>
        </a:xfrm>
      </p:grpSpPr>
      <p:sp>
        <p:nvSpPr>
          <p:cNvPr id="116" name="Google Shape;116;p3"/>
          <p:cNvSpPr/>
          <p:nvPr/>
        </p:nvSpPr>
        <p:spPr>
          <a:xfrm>
            <a:off x="1734238" y="0"/>
            <a:ext cx="14819524" cy="7409762"/>
          </a:xfrm>
          <a:custGeom>
            <a:rect b="b" l="l" r="r" t="t"/>
            <a:pathLst>
              <a:path extrusionOk="0" h="3331210" w="6662420">
                <a:moveTo>
                  <a:pt x="3331210" y="0"/>
                </a:moveTo>
                <a:lnTo>
                  <a:pt x="6662420" y="0"/>
                </a:lnTo>
                <a:cubicBezTo>
                  <a:pt x="6662420" y="1840230"/>
                  <a:pt x="5171440" y="3331210"/>
                  <a:pt x="3331210" y="3331210"/>
                </a:cubicBezTo>
                <a:cubicBezTo>
                  <a:pt x="1490980" y="3331210"/>
                  <a:pt x="0" y="1840230"/>
                  <a:pt x="0" y="0"/>
                </a:cubicBezTo>
                <a:lnTo>
                  <a:pt x="3331210" y="0"/>
                </a:lnTo>
                <a:close/>
              </a:path>
            </a:pathLst>
          </a:custGeom>
          <a:blipFill rotWithShape="1">
            <a:blip r:embed="rId3">
              <a:alphaModFix/>
            </a:blip>
            <a:stretch>
              <a:fillRect b="-13982" l="0" r="-9705" t="-3219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3"/>
          <p:cNvSpPr/>
          <p:nvPr/>
        </p:nvSpPr>
        <p:spPr>
          <a:xfrm>
            <a:off x="2333733" y="4335667"/>
            <a:ext cx="13620533" cy="13620533"/>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86AB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3"/>
          <p:cNvSpPr/>
          <p:nvPr/>
        </p:nvSpPr>
        <p:spPr>
          <a:xfrm>
            <a:off x="-94562" y="8866484"/>
            <a:ext cx="3657600" cy="1138428"/>
          </a:xfrm>
          <a:custGeom>
            <a:rect b="b" l="l" r="r" t="t"/>
            <a:pathLst>
              <a:path extrusionOk="0" h="1138428" w="3657600">
                <a:moveTo>
                  <a:pt x="0" y="0"/>
                </a:moveTo>
                <a:lnTo>
                  <a:pt x="3657600" y="0"/>
                </a:lnTo>
                <a:lnTo>
                  <a:pt x="3657600" y="1138428"/>
                </a:lnTo>
                <a:lnTo>
                  <a:pt x="0" y="11384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3"/>
          <p:cNvSpPr/>
          <p:nvPr/>
        </p:nvSpPr>
        <p:spPr>
          <a:xfrm>
            <a:off x="15954267" y="5280604"/>
            <a:ext cx="3657600" cy="1138428"/>
          </a:xfrm>
          <a:custGeom>
            <a:rect b="b" l="l" r="r" t="t"/>
            <a:pathLst>
              <a:path extrusionOk="0" h="1138428" w="3657600">
                <a:moveTo>
                  <a:pt x="0" y="0"/>
                </a:moveTo>
                <a:lnTo>
                  <a:pt x="3657600" y="0"/>
                </a:lnTo>
                <a:lnTo>
                  <a:pt x="3657600" y="1138428"/>
                </a:lnTo>
                <a:lnTo>
                  <a:pt x="0" y="11384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3"/>
          <p:cNvSpPr/>
          <p:nvPr/>
        </p:nvSpPr>
        <p:spPr>
          <a:xfrm>
            <a:off x="0" y="5143500"/>
            <a:ext cx="2190727" cy="2551065"/>
          </a:xfrm>
          <a:custGeom>
            <a:rect b="b" l="l" r="r" t="t"/>
            <a:pathLst>
              <a:path extrusionOk="0" h="2551065" w="2190727">
                <a:moveTo>
                  <a:pt x="0" y="0"/>
                </a:moveTo>
                <a:lnTo>
                  <a:pt x="2190727" y="0"/>
                </a:lnTo>
                <a:lnTo>
                  <a:pt x="2190727" y="2551065"/>
                </a:lnTo>
                <a:lnTo>
                  <a:pt x="0" y="255106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3"/>
          <p:cNvSpPr/>
          <p:nvPr/>
        </p:nvSpPr>
        <p:spPr>
          <a:xfrm rot="5400000">
            <a:off x="14705252" y="7826466"/>
            <a:ext cx="2105622" cy="2451962"/>
          </a:xfrm>
          <a:custGeom>
            <a:rect b="b" l="l" r="r" t="t"/>
            <a:pathLst>
              <a:path extrusionOk="0" h="2451962" w="2105622">
                <a:moveTo>
                  <a:pt x="0" y="0"/>
                </a:moveTo>
                <a:lnTo>
                  <a:pt x="2105622" y="0"/>
                </a:lnTo>
                <a:lnTo>
                  <a:pt x="2105622" y="2451961"/>
                </a:lnTo>
                <a:lnTo>
                  <a:pt x="0" y="245196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3"/>
          <p:cNvSpPr/>
          <p:nvPr/>
        </p:nvSpPr>
        <p:spPr>
          <a:xfrm>
            <a:off x="1028700" y="468778"/>
            <a:ext cx="1751714" cy="1745344"/>
          </a:xfrm>
          <a:custGeom>
            <a:rect b="b" l="l" r="r" t="t"/>
            <a:pathLst>
              <a:path extrusionOk="0" h="1745344" w="1751714">
                <a:moveTo>
                  <a:pt x="0" y="0"/>
                </a:moveTo>
                <a:lnTo>
                  <a:pt x="1751714" y="0"/>
                </a:lnTo>
                <a:lnTo>
                  <a:pt x="1751714" y="1745344"/>
                </a:lnTo>
                <a:lnTo>
                  <a:pt x="0" y="174534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3"/>
          <p:cNvSpPr txBox="1"/>
          <p:nvPr/>
        </p:nvSpPr>
        <p:spPr>
          <a:xfrm>
            <a:off x="4517835" y="5719203"/>
            <a:ext cx="9252330" cy="2476327"/>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lang="en-US" sz="7119">
                <a:solidFill>
                  <a:srgbClr val="FFFFFF"/>
                </a:solidFill>
                <a:latin typeface="Nunito Sans Black"/>
                <a:ea typeface="Nunito Sans Black"/>
                <a:cs typeface="Nunito Sans Black"/>
                <a:sym typeface="Nunito Sans Black"/>
              </a:rPr>
              <a:t>Health Benefits of Parks &amp; Recreation </a:t>
            </a:r>
            <a:endParaRPr/>
          </a:p>
        </p:txBody>
      </p:sp>
      <p:sp>
        <p:nvSpPr>
          <p:cNvPr id="124" name="Google Shape;124;p3"/>
          <p:cNvSpPr txBox="1"/>
          <p:nvPr/>
        </p:nvSpPr>
        <p:spPr>
          <a:xfrm>
            <a:off x="7873895" y="8414139"/>
            <a:ext cx="2540209" cy="163117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lang="en-US" sz="3107">
                <a:solidFill>
                  <a:srgbClr val="FFFFFF"/>
                </a:solidFill>
                <a:latin typeface="Open Sans Light"/>
                <a:ea typeface="Open Sans Light"/>
                <a:cs typeface="Open Sans Light"/>
                <a:sym typeface="Open Sans Light"/>
              </a:rPr>
              <a:t>your department here</a:t>
            </a:r>
            <a:endParaRPr/>
          </a:p>
        </p:txBody>
      </p:sp>
      <p:sp>
        <p:nvSpPr>
          <p:cNvPr id="125" name="Google Shape;125;p3"/>
          <p:cNvSpPr/>
          <p:nvPr/>
        </p:nvSpPr>
        <p:spPr>
          <a:xfrm>
            <a:off x="15232330" y="2590323"/>
            <a:ext cx="1751714" cy="1745344"/>
          </a:xfrm>
          <a:custGeom>
            <a:rect b="b" l="l" r="r" t="t"/>
            <a:pathLst>
              <a:path extrusionOk="0" h="1745344" w="1751714">
                <a:moveTo>
                  <a:pt x="0" y="0"/>
                </a:moveTo>
                <a:lnTo>
                  <a:pt x="1751714" y="0"/>
                </a:lnTo>
                <a:lnTo>
                  <a:pt x="1751714" y="1745344"/>
                </a:lnTo>
                <a:lnTo>
                  <a:pt x="0" y="174534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6" name="Google Shape;126;p3"/>
          <p:cNvCxnSpPr/>
          <p:nvPr/>
        </p:nvCxnSpPr>
        <p:spPr>
          <a:xfrm>
            <a:off x="5536793" y="8885534"/>
            <a:ext cx="825220" cy="0"/>
          </a:xfrm>
          <a:prstGeom prst="straightConnector1">
            <a:avLst/>
          </a:prstGeom>
          <a:noFill/>
          <a:ln cap="rnd" cmpd="sng" w="47625">
            <a:solidFill>
              <a:srgbClr val="59B24D"/>
            </a:solidFill>
            <a:prstDash val="solid"/>
            <a:round/>
            <a:headEnd len="sm" w="sm" type="none"/>
            <a:tailEnd len="sm" w="sm" type="none"/>
          </a:ln>
        </p:spPr>
      </p:cxnSp>
      <p:cxnSp>
        <p:nvCxnSpPr>
          <p:cNvPr id="127" name="Google Shape;127;p3"/>
          <p:cNvCxnSpPr/>
          <p:nvPr/>
        </p:nvCxnSpPr>
        <p:spPr>
          <a:xfrm>
            <a:off x="11925986" y="8885534"/>
            <a:ext cx="825220" cy="0"/>
          </a:xfrm>
          <a:prstGeom prst="straightConnector1">
            <a:avLst/>
          </a:prstGeom>
          <a:noFill/>
          <a:ln cap="rnd" cmpd="sng" w="47625">
            <a:solidFill>
              <a:srgbClr val="59B24D"/>
            </a:solidFill>
            <a:prstDash val="solid"/>
            <a:round/>
            <a:headEnd len="sm" w="sm" type="none"/>
            <a:tailEnd len="sm" w="sm" type="none"/>
          </a:ln>
        </p:spPr>
      </p:cxnSp>
      <p:cxnSp>
        <p:nvCxnSpPr>
          <p:cNvPr id="128" name="Google Shape;128;p3"/>
          <p:cNvCxnSpPr/>
          <p:nvPr/>
        </p:nvCxnSpPr>
        <p:spPr>
          <a:xfrm>
            <a:off x="5897880" y="5143500"/>
            <a:ext cx="6492240" cy="0"/>
          </a:xfrm>
          <a:prstGeom prst="straightConnector1">
            <a:avLst/>
          </a:prstGeom>
          <a:noFill/>
          <a:ln cap="flat" cmpd="sng" w="38100">
            <a:solidFill>
              <a:srgbClr val="59B24D"/>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132" name="Shape 132"/>
        <p:cNvGrpSpPr/>
        <p:nvPr/>
      </p:nvGrpSpPr>
      <p:grpSpPr>
        <a:xfrm>
          <a:off x="0" y="0"/>
          <a:ext cx="0" cy="0"/>
          <a:chOff x="0" y="0"/>
          <a:chExt cx="0" cy="0"/>
        </a:xfrm>
      </p:grpSpPr>
      <p:sp>
        <p:nvSpPr>
          <p:cNvPr id="133" name="Google Shape;133;p4"/>
          <p:cNvSpPr/>
          <p:nvPr/>
        </p:nvSpPr>
        <p:spPr>
          <a:xfrm>
            <a:off x="17328255" y="1673918"/>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4"/>
          <p:cNvSpPr/>
          <p:nvPr/>
        </p:nvSpPr>
        <p:spPr>
          <a:xfrm>
            <a:off x="5126818" y="8980463"/>
            <a:ext cx="1788813" cy="1782308"/>
          </a:xfrm>
          <a:custGeom>
            <a:rect b="b" l="l" r="r" t="t"/>
            <a:pathLst>
              <a:path extrusionOk="0" h="1782308" w="1788813">
                <a:moveTo>
                  <a:pt x="0" y="0"/>
                </a:moveTo>
                <a:lnTo>
                  <a:pt x="1788813" y="0"/>
                </a:lnTo>
                <a:lnTo>
                  <a:pt x="1788813" y="1782308"/>
                </a:lnTo>
                <a:lnTo>
                  <a:pt x="0" y="17823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4"/>
          <p:cNvSpPr/>
          <p:nvPr/>
        </p:nvSpPr>
        <p:spPr>
          <a:xfrm>
            <a:off x="-147139" y="8514480"/>
            <a:ext cx="4779567" cy="1487640"/>
          </a:xfrm>
          <a:custGeom>
            <a:rect b="b" l="l" r="r" t="t"/>
            <a:pathLst>
              <a:path extrusionOk="0" h="1487640" w="4779567">
                <a:moveTo>
                  <a:pt x="0" y="0"/>
                </a:moveTo>
                <a:lnTo>
                  <a:pt x="4779567" y="0"/>
                </a:lnTo>
                <a:lnTo>
                  <a:pt x="4779567" y="1487640"/>
                </a:lnTo>
                <a:lnTo>
                  <a:pt x="0" y="14876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4"/>
          <p:cNvSpPr/>
          <p:nvPr/>
        </p:nvSpPr>
        <p:spPr>
          <a:xfrm rot="5400000">
            <a:off x="8529418" y="-590024"/>
            <a:ext cx="2351152" cy="2737877"/>
          </a:xfrm>
          <a:custGeom>
            <a:rect b="b" l="l" r="r" t="t"/>
            <a:pathLst>
              <a:path extrusionOk="0" h="2737877" w="2351152">
                <a:moveTo>
                  <a:pt x="0" y="0"/>
                </a:moveTo>
                <a:lnTo>
                  <a:pt x="2351151" y="0"/>
                </a:lnTo>
                <a:lnTo>
                  <a:pt x="2351151" y="2737877"/>
                </a:lnTo>
                <a:lnTo>
                  <a:pt x="0" y="273787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4"/>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4"/>
          <p:cNvSpPr/>
          <p:nvPr/>
        </p:nvSpPr>
        <p:spPr>
          <a:xfrm>
            <a:off x="16636027" y="235047"/>
            <a:ext cx="3815916" cy="1187704"/>
          </a:xfrm>
          <a:custGeom>
            <a:rect b="b" l="l" r="r" t="t"/>
            <a:pathLst>
              <a:path extrusionOk="0" h="1187704" w="3815916">
                <a:moveTo>
                  <a:pt x="0" y="0"/>
                </a:moveTo>
                <a:lnTo>
                  <a:pt x="3815916" y="0"/>
                </a:lnTo>
                <a:lnTo>
                  <a:pt x="3815916" y="1187704"/>
                </a:lnTo>
                <a:lnTo>
                  <a:pt x="0" y="118770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4"/>
          <p:cNvSpPr/>
          <p:nvPr/>
        </p:nvSpPr>
        <p:spPr>
          <a:xfrm>
            <a:off x="252466" y="6797837"/>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4"/>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4"/>
          <p:cNvSpPr txBox="1"/>
          <p:nvPr/>
        </p:nvSpPr>
        <p:spPr>
          <a:xfrm>
            <a:off x="1447800" y="2781300"/>
            <a:ext cx="15768828" cy="5349240"/>
          </a:xfrm>
          <a:prstGeom prst="rect">
            <a:avLst/>
          </a:prstGeom>
          <a:solidFill>
            <a:srgbClr val="17365D"/>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7200"/>
              <a:buFont typeface="Nunito Sans Black"/>
              <a:buNone/>
            </a:pPr>
            <a:r>
              <a:rPr lang="en-US" sz="7200">
                <a:solidFill>
                  <a:schemeClr val="lt1"/>
                </a:solidFill>
                <a:latin typeface="Nunito Sans Black"/>
                <a:ea typeface="Nunito Sans Black"/>
                <a:cs typeface="Nunito Sans Black"/>
                <a:sym typeface="Nunito Sans Black"/>
              </a:rPr>
              <a:t>THE HEALTH BENEFITS OF PARKS AND RECREATION</a:t>
            </a:r>
            <a:br>
              <a:rPr lang="en-US" sz="7200">
                <a:solidFill>
                  <a:schemeClr val="lt1"/>
                </a:solidFill>
                <a:latin typeface="Nunito Sans Black"/>
                <a:ea typeface="Nunito Sans Black"/>
                <a:cs typeface="Nunito Sans Black"/>
                <a:sym typeface="Nunito Sans Black"/>
              </a:rPr>
            </a:br>
            <a:br>
              <a:rPr lang="en-US" sz="7200">
                <a:solidFill>
                  <a:schemeClr val="lt1"/>
                </a:solidFill>
                <a:latin typeface="Nunito Sans Black"/>
                <a:ea typeface="Nunito Sans Black"/>
                <a:cs typeface="Nunito Sans Black"/>
                <a:sym typeface="Nunito Sans Black"/>
              </a:rPr>
            </a:br>
            <a:r>
              <a:rPr lang="en-US" sz="6600">
                <a:solidFill>
                  <a:schemeClr val="lt1"/>
                </a:solidFill>
                <a:latin typeface="Open Sans"/>
                <a:ea typeface="Open Sans"/>
                <a:cs typeface="Open Sans"/>
                <a:sym typeface="Open Sans"/>
              </a:rPr>
              <a:t>ACCORDING TO RESEARCH</a:t>
            </a:r>
            <a:endParaRPr sz="7200">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41"/>
                                        </p:tgtEl>
                                        <p:attrNameLst>
                                          <p:attrName>style.visibility</p:attrName>
                                        </p:attrNameLst>
                                      </p:cBhvr>
                                      <p:to>
                                        <p:strVal val="visible"/>
                                      </p:to>
                                    </p:set>
                                    <p:animEffect filter="fade" transition="in">
                                      <p:cBhvr>
                                        <p:cTn dur="4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145" name="Shape 145"/>
        <p:cNvGrpSpPr/>
        <p:nvPr/>
      </p:nvGrpSpPr>
      <p:grpSpPr>
        <a:xfrm>
          <a:off x="0" y="0"/>
          <a:ext cx="0" cy="0"/>
          <a:chOff x="0" y="0"/>
          <a:chExt cx="0" cy="0"/>
        </a:xfrm>
      </p:grpSpPr>
      <p:sp>
        <p:nvSpPr>
          <p:cNvPr id="146" name="Google Shape;146;p5"/>
          <p:cNvSpPr/>
          <p:nvPr/>
        </p:nvSpPr>
        <p:spPr>
          <a:xfrm>
            <a:off x="9029700" y="1028700"/>
            <a:ext cx="9258300" cy="9258300"/>
          </a:xfrm>
          <a:custGeom>
            <a:rect b="b" l="l" r="r" t="t"/>
            <a:pathLst>
              <a:path extrusionOk="0" h="6350000" w="6350000">
                <a:moveTo>
                  <a:pt x="0" y="6350000"/>
                </a:moveTo>
                <a:lnTo>
                  <a:pt x="6350000" y="6350000"/>
                </a:lnTo>
                <a:lnTo>
                  <a:pt x="6350000" y="0"/>
                </a:lnTo>
                <a:cubicBezTo>
                  <a:pt x="2843530" y="0"/>
                  <a:pt x="0" y="2843530"/>
                  <a:pt x="0" y="6350000"/>
                </a:cubicBezTo>
                <a:close/>
              </a:path>
            </a:pathLst>
          </a:custGeom>
          <a:blipFill rotWithShape="1">
            <a:blip r:embed="rId3">
              <a:alphaModFix/>
            </a:blip>
            <a:stretch>
              <a:fillRect b="0" l="-22552" r="-2753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5"/>
          <p:cNvSpPr/>
          <p:nvPr/>
        </p:nvSpPr>
        <p:spPr>
          <a:xfrm>
            <a:off x="12714345" y="1967684"/>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5"/>
          <p:cNvSpPr/>
          <p:nvPr/>
        </p:nvSpPr>
        <p:spPr>
          <a:xfrm>
            <a:off x="7997865" y="8219812"/>
            <a:ext cx="1788813" cy="1782308"/>
          </a:xfrm>
          <a:custGeom>
            <a:rect b="b" l="l" r="r" t="t"/>
            <a:pathLst>
              <a:path extrusionOk="0" h="1782308" w="1788813">
                <a:moveTo>
                  <a:pt x="0" y="0"/>
                </a:moveTo>
                <a:lnTo>
                  <a:pt x="1788813" y="0"/>
                </a:lnTo>
                <a:lnTo>
                  <a:pt x="1788813" y="1782308"/>
                </a:lnTo>
                <a:lnTo>
                  <a:pt x="0" y="178230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5"/>
          <p:cNvSpPr/>
          <p:nvPr/>
        </p:nvSpPr>
        <p:spPr>
          <a:xfrm>
            <a:off x="-97441" y="8646741"/>
            <a:ext cx="4779567" cy="1487640"/>
          </a:xfrm>
          <a:custGeom>
            <a:rect b="b" l="l" r="r" t="t"/>
            <a:pathLst>
              <a:path extrusionOk="0" h="1487640" w="4779567">
                <a:moveTo>
                  <a:pt x="0" y="0"/>
                </a:moveTo>
                <a:lnTo>
                  <a:pt x="4779567" y="0"/>
                </a:lnTo>
                <a:lnTo>
                  <a:pt x="4779567" y="1487640"/>
                </a:lnTo>
                <a:lnTo>
                  <a:pt x="0" y="148764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5"/>
          <p:cNvSpPr/>
          <p:nvPr/>
        </p:nvSpPr>
        <p:spPr>
          <a:xfrm rot="5400000">
            <a:off x="8529418" y="-590024"/>
            <a:ext cx="2351152" cy="2737877"/>
          </a:xfrm>
          <a:custGeom>
            <a:rect b="b" l="l" r="r" t="t"/>
            <a:pathLst>
              <a:path extrusionOk="0" h="2737877" w="2351152">
                <a:moveTo>
                  <a:pt x="0" y="0"/>
                </a:moveTo>
                <a:lnTo>
                  <a:pt x="2351151" y="0"/>
                </a:lnTo>
                <a:lnTo>
                  <a:pt x="2351151" y="2737877"/>
                </a:lnTo>
                <a:lnTo>
                  <a:pt x="0" y="273787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5"/>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5"/>
          <p:cNvSpPr/>
          <p:nvPr/>
        </p:nvSpPr>
        <p:spPr>
          <a:xfrm>
            <a:off x="16636027" y="235047"/>
            <a:ext cx="3815916" cy="1187704"/>
          </a:xfrm>
          <a:custGeom>
            <a:rect b="b" l="l" r="r" t="t"/>
            <a:pathLst>
              <a:path extrusionOk="0" h="1187704" w="3815916">
                <a:moveTo>
                  <a:pt x="0" y="0"/>
                </a:moveTo>
                <a:lnTo>
                  <a:pt x="3815916" y="0"/>
                </a:lnTo>
                <a:lnTo>
                  <a:pt x="3815916" y="1187704"/>
                </a:lnTo>
                <a:lnTo>
                  <a:pt x="0" y="118770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5"/>
          <p:cNvSpPr/>
          <p:nvPr/>
        </p:nvSpPr>
        <p:spPr>
          <a:xfrm>
            <a:off x="252466" y="6797837"/>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5"/>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5"/>
          <p:cNvSpPr txBox="1"/>
          <p:nvPr/>
        </p:nvSpPr>
        <p:spPr>
          <a:xfrm>
            <a:off x="862147" y="1849716"/>
            <a:ext cx="8167553" cy="195887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lang="en-US" sz="6000">
                <a:solidFill>
                  <a:srgbClr val="FFFFFF"/>
                </a:solidFill>
                <a:latin typeface="Nunito Sans Black"/>
                <a:ea typeface="Nunito Sans Black"/>
                <a:cs typeface="Nunito Sans Black"/>
                <a:sym typeface="Nunito Sans Black"/>
              </a:rPr>
              <a:t>What Is Health &amp; Why Does It Matter?</a:t>
            </a:r>
            <a:endParaRPr/>
          </a:p>
        </p:txBody>
      </p:sp>
      <p:sp>
        <p:nvSpPr>
          <p:cNvPr id="156" name="Google Shape;156;p5"/>
          <p:cNvSpPr txBox="1"/>
          <p:nvPr/>
        </p:nvSpPr>
        <p:spPr>
          <a:xfrm>
            <a:off x="889223" y="4305300"/>
            <a:ext cx="9927785" cy="1570238"/>
          </a:xfrm>
          <a:prstGeom prst="rect">
            <a:avLst/>
          </a:prstGeom>
          <a:noFill/>
          <a:ln>
            <a:noFill/>
          </a:ln>
        </p:spPr>
        <p:txBody>
          <a:bodyPr anchorCtr="0" anchor="t" bIns="0" lIns="0" spcFirstLastPara="1" rIns="0" wrap="square" tIns="0">
            <a:spAutoFit/>
          </a:bodyPr>
          <a:lstStyle/>
          <a:p>
            <a:pPr indent="0" lvl="0" marL="0" marR="0" rtl="0" algn="l">
              <a:lnSpc>
                <a:spcPct val="127458"/>
              </a:lnSpc>
              <a:spcBef>
                <a:spcPts val="0"/>
              </a:spcBef>
              <a:spcAft>
                <a:spcPts val="0"/>
              </a:spcAft>
              <a:buNone/>
            </a:pPr>
            <a:r>
              <a:rPr lang="en-US" sz="2400">
                <a:solidFill>
                  <a:schemeClr val="lt1"/>
                </a:solidFill>
                <a:latin typeface="Open Sans"/>
                <a:ea typeface="Open Sans"/>
                <a:cs typeface="Open Sans"/>
                <a:sym typeface="Open Sans"/>
              </a:rPr>
              <a:t>Health is the </a:t>
            </a:r>
            <a:r>
              <a:rPr b="1" lang="en-US" sz="2400">
                <a:solidFill>
                  <a:srgbClr val="0F243E"/>
                </a:solidFill>
                <a:latin typeface="Open Sans"/>
                <a:ea typeface="Open Sans"/>
                <a:cs typeface="Open Sans"/>
                <a:sym typeface="Open Sans"/>
              </a:rPr>
              <a:t>state of overall physical, mental, and social well-being </a:t>
            </a:r>
            <a:r>
              <a:rPr lang="en-US" sz="2400">
                <a:solidFill>
                  <a:schemeClr val="lt1"/>
                </a:solidFill>
                <a:latin typeface="Open Sans"/>
                <a:ea typeface="Open Sans"/>
                <a:cs typeface="Open Sans"/>
                <a:sym typeface="Open Sans"/>
              </a:rPr>
              <a:t>that enables individuals to actively participate in and enjoy recreational activities, maintain functional independence, and contribute positively to their community.</a:t>
            </a:r>
            <a:endParaRPr/>
          </a:p>
        </p:txBody>
      </p:sp>
      <p:sp>
        <p:nvSpPr>
          <p:cNvPr id="157" name="Google Shape;157;p5"/>
          <p:cNvSpPr txBox="1"/>
          <p:nvPr/>
        </p:nvSpPr>
        <p:spPr>
          <a:xfrm>
            <a:off x="2039518" y="6525786"/>
            <a:ext cx="6709822" cy="1832746"/>
          </a:xfrm>
          <a:prstGeom prst="rect">
            <a:avLst/>
          </a:prstGeom>
          <a:noFill/>
          <a:ln>
            <a:noFill/>
          </a:ln>
        </p:spPr>
        <p:txBody>
          <a:bodyPr anchorCtr="0" anchor="t" bIns="0" lIns="0" spcFirstLastPara="1" rIns="0" wrap="square" tIns="0">
            <a:spAutoFit/>
          </a:bodyPr>
          <a:lstStyle/>
          <a:p>
            <a:pPr indent="0" lvl="0" marL="0" marR="0" rtl="0" algn="l">
              <a:lnSpc>
                <a:spcPct val="146750"/>
              </a:lnSpc>
              <a:spcBef>
                <a:spcPts val="0"/>
              </a:spcBef>
              <a:spcAft>
                <a:spcPts val="0"/>
              </a:spcAft>
              <a:buNone/>
            </a:pPr>
            <a:r>
              <a:rPr lang="en-US" sz="2000">
                <a:solidFill>
                  <a:schemeClr val="lt1"/>
                </a:solidFill>
                <a:latin typeface="Open Sans"/>
                <a:ea typeface="Open Sans"/>
                <a:cs typeface="Open Sans"/>
                <a:sym typeface="Open Sans"/>
              </a:rPr>
              <a:t>Evidence suggests that </a:t>
            </a:r>
            <a:r>
              <a:rPr b="1" lang="en-US" sz="2000">
                <a:solidFill>
                  <a:srgbClr val="0F243E"/>
                </a:solidFill>
                <a:latin typeface="Open Sans"/>
                <a:ea typeface="Open Sans"/>
                <a:cs typeface="Open Sans"/>
                <a:sym typeface="Open Sans"/>
              </a:rPr>
              <a:t>parks and recreation agencies provide meaningful opportunities for participants to advance their health and wellness </a:t>
            </a:r>
            <a:r>
              <a:rPr lang="en-US" sz="2000">
                <a:solidFill>
                  <a:schemeClr val="lt1"/>
                </a:solidFill>
                <a:latin typeface="Open Sans"/>
                <a:ea typeface="Open Sans"/>
                <a:cs typeface="Open Sans"/>
                <a:sym typeface="Open Sans"/>
              </a:rPr>
              <a:t>through provision of programs, maintenance of facilities, and stewardship of natural spaces.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161" name="Shape 161"/>
        <p:cNvGrpSpPr/>
        <p:nvPr/>
      </p:nvGrpSpPr>
      <p:grpSpPr>
        <a:xfrm>
          <a:off x="0" y="0"/>
          <a:ext cx="0" cy="0"/>
          <a:chOff x="0" y="0"/>
          <a:chExt cx="0" cy="0"/>
        </a:xfrm>
      </p:grpSpPr>
      <p:sp>
        <p:nvSpPr>
          <p:cNvPr id="162" name="Google Shape;162;p6"/>
          <p:cNvSpPr/>
          <p:nvPr/>
        </p:nvSpPr>
        <p:spPr>
          <a:xfrm>
            <a:off x="-46784" y="9523870"/>
            <a:ext cx="4530033" cy="1409973"/>
          </a:xfrm>
          <a:custGeom>
            <a:rect b="b" l="l" r="r" t="t"/>
            <a:pathLst>
              <a:path extrusionOk="0" h="1409973" w="4530033">
                <a:moveTo>
                  <a:pt x="0" y="0"/>
                </a:moveTo>
                <a:lnTo>
                  <a:pt x="4530033" y="0"/>
                </a:lnTo>
                <a:lnTo>
                  <a:pt x="4530033" y="1409973"/>
                </a:lnTo>
                <a:lnTo>
                  <a:pt x="0" y="14099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6"/>
          <p:cNvSpPr/>
          <p:nvPr/>
        </p:nvSpPr>
        <p:spPr>
          <a:xfrm>
            <a:off x="-1540601" y="4409203"/>
            <a:ext cx="8015332" cy="8015332"/>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4BEC7">
              <a:alpha val="6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6"/>
          <p:cNvSpPr/>
          <p:nvPr/>
        </p:nvSpPr>
        <p:spPr>
          <a:xfrm>
            <a:off x="558630" y="8379444"/>
            <a:ext cx="4530034" cy="1409015"/>
          </a:xfrm>
          <a:custGeom>
            <a:rect b="b" l="l" r="r" t="t"/>
            <a:pathLst>
              <a:path extrusionOk="0" h="1801750" w="7807498">
                <a:moveTo>
                  <a:pt x="7683037" y="1801750"/>
                </a:moveTo>
                <a:lnTo>
                  <a:pt x="124460" y="1801750"/>
                </a:lnTo>
                <a:cubicBezTo>
                  <a:pt x="55880" y="1801750"/>
                  <a:pt x="0" y="1745870"/>
                  <a:pt x="0" y="1677290"/>
                </a:cubicBezTo>
                <a:lnTo>
                  <a:pt x="0" y="124460"/>
                </a:lnTo>
                <a:cubicBezTo>
                  <a:pt x="0" y="55880"/>
                  <a:pt x="55880" y="0"/>
                  <a:pt x="124460" y="0"/>
                </a:cubicBezTo>
                <a:lnTo>
                  <a:pt x="7683037" y="0"/>
                </a:lnTo>
                <a:cubicBezTo>
                  <a:pt x="7751618" y="0"/>
                  <a:pt x="7807498" y="55880"/>
                  <a:pt x="7807498" y="124460"/>
                </a:cubicBezTo>
                <a:lnTo>
                  <a:pt x="7807498" y="1677290"/>
                </a:lnTo>
                <a:cubicBezTo>
                  <a:pt x="7807498" y="1745870"/>
                  <a:pt x="7751618" y="1801750"/>
                  <a:pt x="7683037" y="1801750"/>
                </a:cubicBezTo>
                <a:close/>
              </a:path>
            </a:pathLst>
          </a:custGeom>
          <a:solidFill>
            <a:srgbClr val="17365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6"/>
          <p:cNvSpPr/>
          <p:nvPr/>
        </p:nvSpPr>
        <p:spPr>
          <a:xfrm>
            <a:off x="6509391" y="463354"/>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6"/>
          <p:cNvSpPr/>
          <p:nvPr/>
        </p:nvSpPr>
        <p:spPr>
          <a:xfrm>
            <a:off x="5595175" y="8089406"/>
            <a:ext cx="1828432" cy="2129178"/>
          </a:xfrm>
          <a:custGeom>
            <a:rect b="b" l="l" r="r" t="t"/>
            <a:pathLst>
              <a:path extrusionOk="0" h="2129178" w="1828432">
                <a:moveTo>
                  <a:pt x="0" y="0"/>
                </a:moveTo>
                <a:lnTo>
                  <a:pt x="1828432" y="0"/>
                </a:lnTo>
                <a:lnTo>
                  <a:pt x="1828432" y="2129178"/>
                </a:lnTo>
                <a:lnTo>
                  <a:pt x="0" y="212917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6"/>
          <p:cNvSpPr/>
          <p:nvPr/>
        </p:nvSpPr>
        <p:spPr>
          <a:xfrm>
            <a:off x="17029360" y="8787765"/>
            <a:ext cx="944505" cy="941070"/>
          </a:xfrm>
          <a:custGeom>
            <a:rect b="b" l="l" r="r" t="t"/>
            <a:pathLst>
              <a:path extrusionOk="0" h="941070" w="944505">
                <a:moveTo>
                  <a:pt x="0" y="0"/>
                </a:moveTo>
                <a:lnTo>
                  <a:pt x="944504" y="0"/>
                </a:lnTo>
                <a:lnTo>
                  <a:pt x="944504" y="941070"/>
                </a:lnTo>
                <a:lnTo>
                  <a:pt x="0" y="94107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6"/>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6"/>
          <p:cNvSpPr/>
          <p:nvPr/>
        </p:nvSpPr>
        <p:spPr>
          <a:xfrm rot="6260578">
            <a:off x="7428310" y="1154831"/>
            <a:ext cx="8427491" cy="8566700"/>
          </a:xfrm>
          <a:custGeom>
            <a:rect b="b" l="l" r="r" t="t"/>
            <a:pathLst>
              <a:path extrusionOk="0" h="8566700" w="8427491">
                <a:moveTo>
                  <a:pt x="0" y="0"/>
                </a:moveTo>
                <a:lnTo>
                  <a:pt x="8427491" y="0"/>
                </a:lnTo>
                <a:lnTo>
                  <a:pt x="8427491" y="8566700"/>
                </a:lnTo>
                <a:lnTo>
                  <a:pt x="0" y="8566700"/>
                </a:lnTo>
                <a:lnTo>
                  <a:pt x="0" y="0"/>
                </a:lnTo>
                <a:close/>
              </a:path>
            </a:pathLst>
          </a:custGeom>
          <a:blipFill rotWithShape="1">
            <a:blip r:embed="rId8">
              <a:alphaModFix amt="4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0" name="Google Shape;170;p6"/>
          <p:cNvGrpSpPr/>
          <p:nvPr/>
        </p:nvGrpSpPr>
        <p:grpSpPr>
          <a:xfrm>
            <a:off x="5180864" y="2669422"/>
            <a:ext cx="3640238" cy="2133161"/>
            <a:chOff x="0" y="-47625"/>
            <a:chExt cx="688169" cy="403264"/>
          </a:xfrm>
        </p:grpSpPr>
        <p:sp>
          <p:nvSpPr>
            <p:cNvPr id="171" name="Google Shape;171;p6"/>
            <p:cNvSpPr/>
            <p:nvPr/>
          </p:nvSpPr>
          <p:spPr>
            <a:xfrm>
              <a:off x="0" y="0"/>
              <a:ext cx="688169" cy="355639"/>
            </a:xfrm>
            <a:custGeom>
              <a:rect b="b" l="l" r="r" t="t"/>
              <a:pathLst>
                <a:path extrusionOk="0" h="355639" w="688169">
                  <a:moveTo>
                    <a:pt x="151000" y="0"/>
                  </a:moveTo>
                  <a:lnTo>
                    <a:pt x="537169" y="0"/>
                  </a:lnTo>
                  <a:cubicBezTo>
                    <a:pt x="620564" y="0"/>
                    <a:pt x="688169" y="67605"/>
                    <a:pt x="688169" y="151000"/>
                  </a:cubicBezTo>
                  <a:lnTo>
                    <a:pt x="688169" y="204639"/>
                  </a:lnTo>
                  <a:cubicBezTo>
                    <a:pt x="688169" y="288034"/>
                    <a:pt x="620564" y="355639"/>
                    <a:pt x="537169" y="355639"/>
                  </a:cubicBezTo>
                  <a:lnTo>
                    <a:pt x="151000" y="355639"/>
                  </a:lnTo>
                  <a:cubicBezTo>
                    <a:pt x="67605" y="355639"/>
                    <a:pt x="0" y="288034"/>
                    <a:pt x="0" y="204639"/>
                  </a:cubicBezTo>
                  <a:lnTo>
                    <a:pt x="0" y="151000"/>
                  </a:lnTo>
                  <a:cubicBezTo>
                    <a:pt x="0" y="67605"/>
                    <a:pt x="67605" y="0"/>
                    <a:pt x="151000" y="0"/>
                  </a:cubicBezTo>
                  <a:close/>
                </a:path>
              </a:pathLst>
            </a:custGeom>
            <a:solidFill>
              <a:srgbClr val="B3C9D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6"/>
            <p:cNvSpPr txBox="1"/>
            <p:nvPr/>
          </p:nvSpPr>
          <p:spPr>
            <a:xfrm>
              <a:off x="0" y="-47625"/>
              <a:ext cx="688169" cy="403264"/>
            </a:xfrm>
            <a:prstGeom prst="rect">
              <a:avLst/>
            </a:prstGeom>
            <a:noFill/>
            <a:ln>
              <a:noFill/>
            </a:ln>
          </p:spPr>
          <p:txBody>
            <a:bodyPr anchorCtr="0" anchor="ctr" bIns="43175" lIns="43175" spcFirstLastPara="1" rIns="43175" wrap="square" tIns="43175">
              <a:noAutofit/>
            </a:bodyPr>
            <a:lstStyle/>
            <a:p>
              <a:pPr indent="0" lvl="0" marL="0" marR="0" rtl="0" algn="ctr">
                <a:lnSpc>
                  <a:spcPct val="168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3" name="Google Shape;173;p6"/>
          <p:cNvGrpSpPr/>
          <p:nvPr/>
        </p:nvGrpSpPr>
        <p:grpSpPr>
          <a:xfrm>
            <a:off x="5180864" y="5645621"/>
            <a:ext cx="3808633" cy="1932923"/>
            <a:chOff x="0" y="-47625"/>
            <a:chExt cx="779661" cy="395686"/>
          </a:xfrm>
        </p:grpSpPr>
        <p:sp>
          <p:nvSpPr>
            <p:cNvPr id="174" name="Google Shape;174;p6"/>
            <p:cNvSpPr/>
            <p:nvPr/>
          </p:nvSpPr>
          <p:spPr>
            <a:xfrm>
              <a:off x="0" y="0"/>
              <a:ext cx="779661" cy="348061"/>
            </a:xfrm>
            <a:custGeom>
              <a:rect b="b" l="l" r="r" t="t"/>
              <a:pathLst>
                <a:path extrusionOk="0" h="348061" w="779661">
                  <a:moveTo>
                    <a:pt x="132127" y="0"/>
                  </a:moveTo>
                  <a:lnTo>
                    <a:pt x="647533" y="0"/>
                  </a:lnTo>
                  <a:cubicBezTo>
                    <a:pt x="682576" y="0"/>
                    <a:pt x="716183" y="13921"/>
                    <a:pt x="740962" y="38699"/>
                  </a:cubicBezTo>
                  <a:cubicBezTo>
                    <a:pt x="765740" y="63478"/>
                    <a:pt x="779661" y="97085"/>
                    <a:pt x="779661" y="132127"/>
                  </a:cubicBezTo>
                  <a:lnTo>
                    <a:pt x="779661" y="215934"/>
                  </a:lnTo>
                  <a:cubicBezTo>
                    <a:pt x="779661" y="288906"/>
                    <a:pt x="720505" y="348061"/>
                    <a:pt x="647533" y="348061"/>
                  </a:cubicBezTo>
                  <a:lnTo>
                    <a:pt x="132127" y="348061"/>
                  </a:lnTo>
                  <a:cubicBezTo>
                    <a:pt x="97085" y="348061"/>
                    <a:pt x="63478" y="334141"/>
                    <a:pt x="38699" y="309362"/>
                  </a:cubicBezTo>
                  <a:cubicBezTo>
                    <a:pt x="13921" y="284584"/>
                    <a:pt x="0" y="250976"/>
                    <a:pt x="0" y="215934"/>
                  </a:cubicBezTo>
                  <a:lnTo>
                    <a:pt x="0" y="132127"/>
                  </a:lnTo>
                  <a:cubicBezTo>
                    <a:pt x="0" y="97085"/>
                    <a:pt x="13921" y="63478"/>
                    <a:pt x="38699" y="38699"/>
                  </a:cubicBezTo>
                  <a:cubicBezTo>
                    <a:pt x="63478" y="13921"/>
                    <a:pt x="97085" y="0"/>
                    <a:pt x="132127" y="0"/>
                  </a:cubicBezTo>
                  <a:close/>
                </a:path>
              </a:pathLst>
            </a:custGeom>
            <a:solidFill>
              <a:srgbClr val="B3C9D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6"/>
            <p:cNvSpPr txBox="1"/>
            <p:nvPr/>
          </p:nvSpPr>
          <p:spPr>
            <a:xfrm>
              <a:off x="0" y="-47625"/>
              <a:ext cx="779661" cy="395686"/>
            </a:xfrm>
            <a:prstGeom prst="rect">
              <a:avLst/>
            </a:prstGeom>
            <a:noFill/>
            <a:ln>
              <a:noFill/>
            </a:ln>
          </p:spPr>
          <p:txBody>
            <a:bodyPr anchorCtr="0" anchor="ctr" bIns="43175" lIns="43175" spcFirstLastPara="1" rIns="43175" wrap="square" tIns="43175">
              <a:noAutofit/>
            </a:bodyPr>
            <a:lstStyle/>
            <a:p>
              <a:pPr indent="0" lvl="0" marL="0" marR="0" rtl="0" algn="ctr">
                <a:lnSpc>
                  <a:spcPct val="168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6" name="Google Shape;176;p6"/>
          <p:cNvGrpSpPr/>
          <p:nvPr/>
        </p:nvGrpSpPr>
        <p:grpSpPr>
          <a:xfrm>
            <a:off x="6863191" y="7668235"/>
            <a:ext cx="4209671" cy="1743665"/>
            <a:chOff x="0" y="-47625"/>
            <a:chExt cx="812800" cy="336666"/>
          </a:xfrm>
        </p:grpSpPr>
        <p:sp>
          <p:nvSpPr>
            <p:cNvPr id="177" name="Google Shape;177;p6"/>
            <p:cNvSpPr/>
            <p:nvPr/>
          </p:nvSpPr>
          <p:spPr>
            <a:xfrm>
              <a:off x="0" y="0"/>
              <a:ext cx="812800" cy="289041"/>
            </a:xfrm>
            <a:custGeom>
              <a:rect b="b" l="l" r="r" t="t"/>
              <a:pathLst>
                <a:path extrusionOk="0" h="289041" w="812800">
                  <a:moveTo>
                    <a:pt x="126896" y="0"/>
                  </a:moveTo>
                  <a:lnTo>
                    <a:pt x="685904" y="0"/>
                  </a:lnTo>
                  <a:cubicBezTo>
                    <a:pt x="755987" y="0"/>
                    <a:pt x="812800" y="56813"/>
                    <a:pt x="812800" y="126896"/>
                  </a:cubicBezTo>
                  <a:lnTo>
                    <a:pt x="812800" y="162144"/>
                  </a:lnTo>
                  <a:cubicBezTo>
                    <a:pt x="812800" y="232227"/>
                    <a:pt x="755987" y="289041"/>
                    <a:pt x="685904" y="289041"/>
                  </a:cubicBezTo>
                  <a:lnTo>
                    <a:pt x="126896" y="289041"/>
                  </a:lnTo>
                  <a:cubicBezTo>
                    <a:pt x="93241" y="289041"/>
                    <a:pt x="60965" y="275671"/>
                    <a:pt x="37167" y="251874"/>
                  </a:cubicBezTo>
                  <a:cubicBezTo>
                    <a:pt x="13369" y="228076"/>
                    <a:pt x="0" y="195799"/>
                    <a:pt x="0" y="162144"/>
                  </a:cubicBezTo>
                  <a:lnTo>
                    <a:pt x="0" y="126896"/>
                  </a:lnTo>
                  <a:cubicBezTo>
                    <a:pt x="0" y="56813"/>
                    <a:pt x="56813" y="0"/>
                    <a:pt x="126896" y="0"/>
                  </a:cubicBezTo>
                  <a:close/>
                </a:path>
              </a:pathLst>
            </a:custGeom>
            <a:solidFill>
              <a:srgbClr val="B3C9D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6"/>
            <p:cNvSpPr txBox="1"/>
            <p:nvPr/>
          </p:nvSpPr>
          <p:spPr>
            <a:xfrm>
              <a:off x="0" y="-47625"/>
              <a:ext cx="812800" cy="336666"/>
            </a:xfrm>
            <a:prstGeom prst="rect">
              <a:avLst/>
            </a:prstGeom>
            <a:noFill/>
            <a:ln>
              <a:noFill/>
            </a:ln>
          </p:spPr>
          <p:txBody>
            <a:bodyPr anchorCtr="0" anchor="ctr" bIns="43175" lIns="43175" spcFirstLastPara="1" rIns="43175" wrap="square" tIns="43175">
              <a:noAutofit/>
            </a:bodyPr>
            <a:lstStyle/>
            <a:p>
              <a:pPr indent="0" lvl="0" marL="0" marR="0" rtl="0" algn="ctr">
                <a:lnSpc>
                  <a:spcPct val="168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9" name="Google Shape;179;p6"/>
          <p:cNvGrpSpPr/>
          <p:nvPr/>
        </p:nvGrpSpPr>
        <p:grpSpPr>
          <a:xfrm>
            <a:off x="12551612" y="7708721"/>
            <a:ext cx="3314741" cy="1743665"/>
            <a:chOff x="0" y="-47625"/>
            <a:chExt cx="640008" cy="336666"/>
          </a:xfrm>
        </p:grpSpPr>
        <p:sp>
          <p:nvSpPr>
            <p:cNvPr id="180" name="Google Shape;180;p6"/>
            <p:cNvSpPr/>
            <p:nvPr/>
          </p:nvSpPr>
          <p:spPr>
            <a:xfrm>
              <a:off x="0" y="0"/>
              <a:ext cx="640008" cy="289041"/>
            </a:xfrm>
            <a:custGeom>
              <a:rect b="b" l="l" r="r" t="t"/>
              <a:pathLst>
                <a:path extrusionOk="0" h="289041" w="640008">
                  <a:moveTo>
                    <a:pt x="144520" y="0"/>
                  </a:moveTo>
                  <a:lnTo>
                    <a:pt x="495487" y="0"/>
                  </a:lnTo>
                  <a:cubicBezTo>
                    <a:pt x="575304" y="0"/>
                    <a:pt x="640008" y="64704"/>
                    <a:pt x="640008" y="144520"/>
                  </a:cubicBezTo>
                  <a:lnTo>
                    <a:pt x="640008" y="144520"/>
                  </a:lnTo>
                  <a:cubicBezTo>
                    <a:pt x="640008" y="182849"/>
                    <a:pt x="624781" y="219609"/>
                    <a:pt x="597679" y="246712"/>
                  </a:cubicBezTo>
                  <a:cubicBezTo>
                    <a:pt x="570576" y="273814"/>
                    <a:pt x="533816" y="289041"/>
                    <a:pt x="495487" y="289041"/>
                  </a:cubicBezTo>
                  <a:lnTo>
                    <a:pt x="144520" y="289041"/>
                  </a:lnTo>
                  <a:cubicBezTo>
                    <a:pt x="106191" y="289041"/>
                    <a:pt x="69432" y="273814"/>
                    <a:pt x="42329" y="246712"/>
                  </a:cubicBezTo>
                  <a:cubicBezTo>
                    <a:pt x="15226" y="219609"/>
                    <a:pt x="0" y="182849"/>
                    <a:pt x="0" y="144520"/>
                  </a:cubicBezTo>
                  <a:lnTo>
                    <a:pt x="0" y="144520"/>
                  </a:lnTo>
                  <a:cubicBezTo>
                    <a:pt x="0" y="106191"/>
                    <a:pt x="15226" y="69432"/>
                    <a:pt x="42329" y="42329"/>
                  </a:cubicBezTo>
                  <a:cubicBezTo>
                    <a:pt x="69432" y="15226"/>
                    <a:pt x="106191" y="0"/>
                    <a:pt x="144520" y="0"/>
                  </a:cubicBezTo>
                  <a:close/>
                </a:path>
              </a:pathLst>
            </a:custGeom>
            <a:solidFill>
              <a:srgbClr val="B3C9D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6"/>
            <p:cNvSpPr txBox="1"/>
            <p:nvPr/>
          </p:nvSpPr>
          <p:spPr>
            <a:xfrm>
              <a:off x="0" y="-47625"/>
              <a:ext cx="640008" cy="336666"/>
            </a:xfrm>
            <a:prstGeom prst="rect">
              <a:avLst/>
            </a:prstGeom>
            <a:noFill/>
            <a:ln>
              <a:noFill/>
            </a:ln>
          </p:spPr>
          <p:txBody>
            <a:bodyPr anchorCtr="0" anchor="ctr" bIns="43175" lIns="43175" spcFirstLastPara="1" rIns="43175" wrap="square" tIns="43175">
              <a:noAutofit/>
            </a:bodyPr>
            <a:lstStyle/>
            <a:p>
              <a:pPr indent="0" lvl="0" marL="0" marR="0" rtl="0" algn="ctr">
                <a:lnSpc>
                  <a:spcPct val="168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2" name="Google Shape;182;p6"/>
          <p:cNvGrpSpPr/>
          <p:nvPr/>
        </p:nvGrpSpPr>
        <p:grpSpPr>
          <a:xfrm>
            <a:off x="14201798" y="5614475"/>
            <a:ext cx="3772066" cy="2106087"/>
            <a:chOff x="0" y="-47625"/>
            <a:chExt cx="772175" cy="431135"/>
          </a:xfrm>
        </p:grpSpPr>
        <p:sp>
          <p:nvSpPr>
            <p:cNvPr id="183" name="Google Shape;183;p6"/>
            <p:cNvSpPr/>
            <p:nvPr/>
          </p:nvSpPr>
          <p:spPr>
            <a:xfrm>
              <a:off x="0" y="0"/>
              <a:ext cx="772175" cy="383510"/>
            </a:xfrm>
            <a:custGeom>
              <a:rect b="b" l="l" r="r" t="t"/>
              <a:pathLst>
                <a:path extrusionOk="0" h="383510" w="772175">
                  <a:moveTo>
                    <a:pt x="133408" y="0"/>
                  </a:moveTo>
                  <a:lnTo>
                    <a:pt x="638767" y="0"/>
                  </a:lnTo>
                  <a:cubicBezTo>
                    <a:pt x="674149" y="0"/>
                    <a:pt x="708082" y="14055"/>
                    <a:pt x="733101" y="39074"/>
                  </a:cubicBezTo>
                  <a:cubicBezTo>
                    <a:pt x="758120" y="64093"/>
                    <a:pt x="772175" y="98026"/>
                    <a:pt x="772175" y="133408"/>
                  </a:cubicBezTo>
                  <a:lnTo>
                    <a:pt x="772175" y="250102"/>
                  </a:lnTo>
                  <a:cubicBezTo>
                    <a:pt x="772175" y="285484"/>
                    <a:pt x="758120" y="319417"/>
                    <a:pt x="733101" y="344435"/>
                  </a:cubicBezTo>
                  <a:cubicBezTo>
                    <a:pt x="708082" y="369454"/>
                    <a:pt x="674149" y="383510"/>
                    <a:pt x="638767" y="383510"/>
                  </a:cubicBezTo>
                  <a:lnTo>
                    <a:pt x="133408" y="383510"/>
                  </a:lnTo>
                  <a:cubicBezTo>
                    <a:pt x="98026" y="383510"/>
                    <a:pt x="64093" y="369454"/>
                    <a:pt x="39074" y="344435"/>
                  </a:cubicBezTo>
                  <a:cubicBezTo>
                    <a:pt x="14055" y="319417"/>
                    <a:pt x="0" y="285484"/>
                    <a:pt x="0" y="250102"/>
                  </a:cubicBezTo>
                  <a:lnTo>
                    <a:pt x="0" y="133408"/>
                  </a:lnTo>
                  <a:cubicBezTo>
                    <a:pt x="0" y="98026"/>
                    <a:pt x="14055" y="64093"/>
                    <a:pt x="39074" y="39074"/>
                  </a:cubicBezTo>
                  <a:cubicBezTo>
                    <a:pt x="64093" y="14055"/>
                    <a:pt x="98026" y="0"/>
                    <a:pt x="133408" y="0"/>
                  </a:cubicBezTo>
                  <a:close/>
                </a:path>
              </a:pathLst>
            </a:custGeom>
            <a:solidFill>
              <a:srgbClr val="B3C9D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6"/>
            <p:cNvSpPr txBox="1"/>
            <p:nvPr/>
          </p:nvSpPr>
          <p:spPr>
            <a:xfrm>
              <a:off x="0" y="-47625"/>
              <a:ext cx="772175" cy="431135"/>
            </a:xfrm>
            <a:prstGeom prst="rect">
              <a:avLst/>
            </a:prstGeom>
            <a:noFill/>
            <a:ln>
              <a:noFill/>
            </a:ln>
          </p:spPr>
          <p:txBody>
            <a:bodyPr anchorCtr="0" anchor="ctr" bIns="43175" lIns="43175" spcFirstLastPara="1" rIns="43175" wrap="square" tIns="43175">
              <a:noAutofit/>
            </a:bodyPr>
            <a:lstStyle/>
            <a:p>
              <a:pPr indent="0" lvl="0" marL="0" marR="0" rtl="0" algn="ctr">
                <a:lnSpc>
                  <a:spcPct val="168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5" name="Google Shape;185;p6"/>
          <p:cNvGrpSpPr/>
          <p:nvPr/>
        </p:nvGrpSpPr>
        <p:grpSpPr>
          <a:xfrm>
            <a:off x="14318552" y="2652978"/>
            <a:ext cx="3969448" cy="2149605"/>
            <a:chOff x="0" y="-47625"/>
            <a:chExt cx="767838" cy="415813"/>
          </a:xfrm>
        </p:grpSpPr>
        <p:sp>
          <p:nvSpPr>
            <p:cNvPr id="186" name="Google Shape;186;p6"/>
            <p:cNvSpPr/>
            <p:nvPr/>
          </p:nvSpPr>
          <p:spPr>
            <a:xfrm>
              <a:off x="0" y="0"/>
              <a:ext cx="767838" cy="368188"/>
            </a:xfrm>
            <a:custGeom>
              <a:rect b="b" l="l" r="r" t="t"/>
              <a:pathLst>
                <a:path extrusionOk="0" h="368188" w="767838">
                  <a:moveTo>
                    <a:pt x="134576" y="0"/>
                  </a:moveTo>
                  <a:lnTo>
                    <a:pt x="633262" y="0"/>
                  </a:lnTo>
                  <a:cubicBezTo>
                    <a:pt x="707586" y="0"/>
                    <a:pt x="767838" y="60252"/>
                    <a:pt x="767838" y="134576"/>
                  </a:cubicBezTo>
                  <a:lnTo>
                    <a:pt x="767838" y="233612"/>
                  </a:lnTo>
                  <a:cubicBezTo>
                    <a:pt x="767838" y="307936"/>
                    <a:pt x="707586" y="368188"/>
                    <a:pt x="633262" y="368188"/>
                  </a:cubicBezTo>
                  <a:lnTo>
                    <a:pt x="134576" y="368188"/>
                  </a:lnTo>
                  <a:cubicBezTo>
                    <a:pt x="60252" y="368188"/>
                    <a:pt x="0" y="307936"/>
                    <a:pt x="0" y="233612"/>
                  </a:cubicBezTo>
                  <a:lnTo>
                    <a:pt x="0" y="134576"/>
                  </a:lnTo>
                  <a:cubicBezTo>
                    <a:pt x="0" y="60252"/>
                    <a:pt x="60252" y="0"/>
                    <a:pt x="134576" y="0"/>
                  </a:cubicBezTo>
                  <a:close/>
                </a:path>
              </a:pathLst>
            </a:custGeom>
            <a:solidFill>
              <a:srgbClr val="B3C9D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6"/>
            <p:cNvSpPr txBox="1"/>
            <p:nvPr/>
          </p:nvSpPr>
          <p:spPr>
            <a:xfrm>
              <a:off x="0" y="-47625"/>
              <a:ext cx="767838" cy="415813"/>
            </a:xfrm>
            <a:prstGeom prst="rect">
              <a:avLst/>
            </a:prstGeom>
            <a:noFill/>
            <a:ln>
              <a:noFill/>
            </a:ln>
          </p:spPr>
          <p:txBody>
            <a:bodyPr anchorCtr="0" anchor="ctr" bIns="43175" lIns="43175" spcFirstLastPara="1" rIns="43175" wrap="square" tIns="43175">
              <a:noAutofit/>
            </a:bodyPr>
            <a:lstStyle/>
            <a:p>
              <a:pPr indent="0" lvl="0" marL="0" marR="0" rtl="0" algn="ctr">
                <a:lnSpc>
                  <a:spcPct val="168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8" name="Google Shape;188;p6"/>
          <p:cNvGrpSpPr/>
          <p:nvPr/>
        </p:nvGrpSpPr>
        <p:grpSpPr>
          <a:xfrm>
            <a:off x="7482240" y="600020"/>
            <a:ext cx="3098016" cy="2037925"/>
            <a:chOff x="0" y="-47625"/>
            <a:chExt cx="651288" cy="428427"/>
          </a:xfrm>
        </p:grpSpPr>
        <p:sp>
          <p:nvSpPr>
            <p:cNvPr id="189" name="Google Shape;189;p6"/>
            <p:cNvSpPr/>
            <p:nvPr/>
          </p:nvSpPr>
          <p:spPr>
            <a:xfrm>
              <a:off x="0" y="0"/>
              <a:ext cx="651288" cy="380802"/>
            </a:xfrm>
            <a:custGeom>
              <a:rect b="b" l="l" r="r" t="t"/>
              <a:pathLst>
                <a:path extrusionOk="0" h="380802" w="651288">
                  <a:moveTo>
                    <a:pt x="157437" y="0"/>
                  </a:moveTo>
                  <a:lnTo>
                    <a:pt x="493851" y="0"/>
                  </a:lnTo>
                  <a:cubicBezTo>
                    <a:pt x="535606" y="0"/>
                    <a:pt x="575650" y="16587"/>
                    <a:pt x="605175" y="46112"/>
                  </a:cubicBezTo>
                  <a:cubicBezTo>
                    <a:pt x="634701" y="75637"/>
                    <a:pt x="651288" y="115682"/>
                    <a:pt x="651288" y="157437"/>
                  </a:cubicBezTo>
                  <a:lnTo>
                    <a:pt x="651288" y="223366"/>
                  </a:lnTo>
                  <a:cubicBezTo>
                    <a:pt x="651288" y="265121"/>
                    <a:pt x="634701" y="305165"/>
                    <a:pt x="605175" y="334690"/>
                  </a:cubicBezTo>
                  <a:cubicBezTo>
                    <a:pt x="575650" y="364215"/>
                    <a:pt x="535606" y="380802"/>
                    <a:pt x="493851" y="380802"/>
                  </a:cubicBezTo>
                  <a:lnTo>
                    <a:pt x="157437" y="380802"/>
                  </a:lnTo>
                  <a:cubicBezTo>
                    <a:pt x="115682" y="380802"/>
                    <a:pt x="75637" y="364215"/>
                    <a:pt x="46112" y="334690"/>
                  </a:cubicBezTo>
                  <a:cubicBezTo>
                    <a:pt x="16587" y="305165"/>
                    <a:pt x="0" y="265121"/>
                    <a:pt x="0" y="223366"/>
                  </a:cubicBezTo>
                  <a:lnTo>
                    <a:pt x="0" y="157437"/>
                  </a:lnTo>
                  <a:cubicBezTo>
                    <a:pt x="0" y="115682"/>
                    <a:pt x="16587" y="75637"/>
                    <a:pt x="46112" y="46112"/>
                  </a:cubicBezTo>
                  <a:cubicBezTo>
                    <a:pt x="75637" y="16587"/>
                    <a:pt x="115682" y="0"/>
                    <a:pt x="157437" y="0"/>
                  </a:cubicBezTo>
                  <a:close/>
                </a:path>
              </a:pathLst>
            </a:custGeom>
            <a:solidFill>
              <a:srgbClr val="B3C9D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6"/>
            <p:cNvSpPr txBox="1"/>
            <p:nvPr/>
          </p:nvSpPr>
          <p:spPr>
            <a:xfrm>
              <a:off x="0" y="-47625"/>
              <a:ext cx="651288" cy="428427"/>
            </a:xfrm>
            <a:prstGeom prst="rect">
              <a:avLst/>
            </a:prstGeom>
            <a:noFill/>
            <a:ln>
              <a:noFill/>
            </a:ln>
          </p:spPr>
          <p:txBody>
            <a:bodyPr anchorCtr="0" anchor="ctr" bIns="43175" lIns="43175" spcFirstLastPara="1" rIns="43175" wrap="square" tIns="43175">
              <a:noAutofit/>
            </a:bodyPr>
            <a:lstStyle/>
            <a:p>
              <a:pPr indent="0" lvl="0" marL="0" marR="0" rtl="0" algn="ctr">
                <a:lnSpc>
                  <a:spcPct val="168000"/>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1" name="Google Shape;191;p6"/>
          <p:cNvGrpSpPr/>
          <p:nvPr/>
        </p:nvGrpSpPr>
        <p:grpSpPr>
          <a:xfrm>
            <a:off x="12241584" y="602110"/>
            <a:ext cx="3134512" cy="2025510"/>
            <a:chOff x="0" y="-47625"/>
            <a:chExt cx="665096" cy="429782"/>
          </a:xfrm>
        </p:grpSpPr>
        <p:sp>
          <p:nvSpPr>
            <p:cNvPr id="192" name="Google Shape;192;p6"/>
            <p:cNvSpPr/>
            <p:nvPr/>
          </p:nvSpPr>
          <p:spPr>
            <a:xfrm>
              <a:off x="0" y="0"/>
              <a:ext cx="665096" cy="382157"/>
            </a:xfrm>
            <a:custGeom>
              <a:rect b="b" l="l" r="r" t="t"/>
              <a:pathLst>
                <a:path extrusionOk="0" h="382157" w="665096">
                  <a:moveTo>
                    <a:pt x="155603" y="0"/>
                  </a:moveTo>
                  <a:lnTo>
                    <a:pt x="509492" y="0"/>
                  </a:lnTo>
                  <a:cubicBezTo>
                    <a:pt x="550761" y="0"/>
                    <a:pt x="590339" y="16394"/>
                    <a:pt x="619520" y="45575"/>
                  </a:cubicBezTo>
                  <a:cubicBezTo>
                    <a:pt x="648702" y="74757"/>
                    <a:pt x="665096" y="114335"/>
                    <a:pt x="665096" y="155603"/>
                  </a:cubicBezTo>
                  <a:lnTo>
                    <a:pt x="665096" y="226554"/>
                  </a:lnTo>
                  <a:cubicBezTo>
                    <a:pt x="665096" y="312491"/>
                    <a:pt x="595430" y="382157"/>
                    <a:pt x="509492" y="382157"/>
                  </a:cubicBezTo>
                  <a:lnTo>
                    <a:pt x="155603" y="382157"/>
                  </a:lnTo>
                  <a:cubicBezTo>
                    <a:pt x="114335" y="382157"/>
                    <a:pt x="74757" y="365763"/>
                    <a:pt x="45575" y="336582"/>
                  </a:cubicBezTo>
                  <a:cubicBezTo>
                    <a:pt x="16394" y="307401"/>
                    <a:pt x="0" y="267822"/>
                    <a:pt x="0" y="226554"/>
                  </a:cubicBezTo>
                  <a:lnTo>
                    <a:pt x="0" y="155603"/>
                  </a:lnTo>
                  <a:cubicBezTo>
                    <a:pt x="0" y="114335"/>
                    <a:pt x="16394" y="74757"/>
                    <a:pt x="45575" y="45575"/>
                  </a:cubicBezTo>
                  <a:cubicBezTo>
                    <a:pt x="74757" y="16394"/>
                    <a:pt x="114335" y="0"/>
                    <a:pt x="155603" y="0"/>
                  </a:cubicBezTo>
                  <a:close/>
                </a:path>
              </a:pathLst>
            </a:custGeom>
            <a:solidFill>
              <a:srgbClr val="B3C9D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6"/>
            <p:cNvSpPr txBox="1"/>
            <p:nvPr/>
          </p:nvSpPr>
          <p:spPr>
            <a:xfrm>
              <a:off x="0" y="-47625"/>
              <a:ext cx="665096" cy="429782"/>
            </a:xfrm>
            <a:prstGeom prst="rect">
              <a:avLst/>
            </a:prstGeom>
            <a:noFill/>
            <a:ln>
              <a:noFill/>
            </a:ln>
          </p:spPr>
          <p:txBody>
            <a:bodyPr anchorCtr="0" anchor="ctr" bIns="43175" lIns="43175" spcFirstLastPara="1" rIns="43175" wrap="square" tIns="43175">
              <a:noAutofit/>
            </a:bodyPr>
            <a:lstStyle/>
            <a:p>
              <a:pPr indent="0" lvl="0" marL="0" marR="0" rtl="0" algn="ctr">
                <a:lnSpc>
                  <a:spcPct val="168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4" name="Google Shape;194;p6"/>
          <p:cNvSpPr/>
          <p:nvPr/>
        </p:nvSpPr>
        <p:spPr>
          <a:xfrm>
            <a:off x="8258996" y="2043314"/>
            <a:ext cx="6596787" cy="6596787"/>
          </a:xfrm>
          <a:custGeom>
            <a:rect b="b" l="l" r="r" t="t"/>
            <a:pathLst>
              <a:path extrusionOk="0" h="6596787" w="6596787">
                <a:moveTo>
                  <a:pt x="0" y="0"/>
                </a:moveTo>
                <a:lnTo>
                  <a:pt x="6596787" y="0"/>
                </a:lnTo>
                <a:lnTo>
                  <a:pt x="6596787" y="6596787"/>
                </a:lnTo>
                <a:lnTo>
                  <a:pt x="0" y="659678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6"/>
          <p:cNvSpPr txBox="1"/>
          <p:nvPr/>
        </p:nvSpPr>
        <p:spPr>
          <a:xfrm>
            <a:off x="8433682" y="4110820"/>
            <a:ext cx="1624280" cy="5967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725">
                <a:solidFill>
                  <a:srgbClr val="FFFFFF"/>
                </a:solidFill>
                <a:latin typeface="Arial"/>
                <a:ea typeface="Arial"/>
                <a:cs typeface="Arial"/>
                <a:sym typeface="Arial"/>
              </a:rPr>
              <a:t>SOCIAL WELLNESS</a:t>
            </a:r>
            <a:endParaRPr/>
          </a:p>
        </p:txBody>
      </p:sp>
      <p:sp>
        <p:nvSpPr>
          <p:cNvPr id="196" name="Google Shape;196;p6"/>
          <p:cNvSpPr txBox="1"/>
          <p:nvPr/>
        </p:nvSpPr>
        <p:spPr>
          <a:xfrm>
            <a:off x="9879462" y="2694784"/>
            <a:ext cx="1401589" cy="5967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725">
                <a:solidFill>
                  <a:srgbClr val="FFFFFF"/>
                </a:solidFill>
                <a:latin typeface="Arial"/>
                <a:ea typeface="Arial"/>
                <a:cs typeface="Arial"/>
                <a:sym typeface="Arial"/>
              </a:rPr>
              <a:t>PHYSICAL WELLNESS</a:t>
            </a:r>
            <a:endParaRPr/>
          </a:p>
        </p:txBody>
      </p:sp>
      <p:sp>
        <p:nvSpPr>
          <p:cNvPr id="197" name="Google Shape;197;p6"/>
          <p:cNvSpPr txBox="1"/>
          <p:nvPr/>
        </p:nvSpPr>
        <p:spPr>
          <a:xfrm>
            <a:off x="11850817" y="2694784"/>
            <a:ext cx="1401589" cy="5967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725">
                <a:solidFill>
                  <a:srgbClr val="FFFFFF"/>
                </a:solidFill>
                <a:latin typeface="Arial"/>
                <a:ea typeface="Arial"/>
                <a:cs typeface="Arial"/>
                <a:sym typeface="Arial"/>
              </a:rPr>
              <a:t>EMOTIONAL WELLNESS</a:t>
            </a:r>
            <a:endParaRPr/>
          </a:p>
        </p:txBody>
      </p:sp>
      <p:sp>
        <p:nvSpPr>
          <p:cNvPr id="198" name="Google Shape;198;p6"/>
          <p:cNvSpPr txBox="1"/>
          <p:nvPr/>
        </p:nvSpPr>
        <p:spPr>
          <a:xfrm>
            <a:off x="13084782" y="4191028"/>
            <a:ext cx="1460953" cy="5967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725">
                <a:solidFill>
                  <a:srgbClr val="FFFFFF"/>
                </a:solidFill>
                <a:latin typeface="Arial"/>
                <a:ea typeface="Arial"/>
                <a:cs typeface="Arial"/>
                <a:sym typeface="Arial"/>
              </a:rPr>
              <a:t>INTELLECTUAL WELLNESS</a:t>
            </a:r>
            <a:endParaRPr/>
          </a:p>
        </p:txBody>
      </p:sp>
      <p:sp>
        <p:nvSpPr>
          <p:cNvPr id="199" name="Google Shape;199;p6"/>
          <p:cNvSpPr txBox="1"/>
          <p:nvPr/>
        </p:nvSpPr>
        <p:spPr>
          <a:xfrm>
            <a:off x="12983292" y="5823060"/>
            <a:ext cx="1819113" cy="5967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725">
                <a:solidFill>
                  <a:srgbClr val="FFFFFF"/>
                </a:solidFill>
                <a:latin typeface="Arial"/>
                <a:ea typeface="Arial"/>
                <a:cs typeface="Arial"/>
                <a:sym typeface="Arial"/>
              </a:rPr>
              <a:t>ENVIRONMENTAL WELLNESS</a:t>
            </a:r>
            <a:endParaRPr/>
          </a:p>
        </p:txBody>
      </p:sp>
      <p:sp>
        <p:nvSpPr>
          <p:cNvPr id="200" name="Google Shape;200;p6"/>
          <p:cNvSpPr txBox="1"/>
          <p:nvPr/>
        </p:nvSpPr>
        <p:spPr>
          <a:xfrm>
            <a:off x="11642055" y="7261110"/>
            <a:ext cx="1819113" cy="5967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725">
                <a:solidFill>
                  <a:srgbClr val="FFFFFF"/>
                </a:solidFill>
                <a:latin typeface="Arial"/>
                <a:ea typeface="Arial"/>
                <a:cs typeface="Arial"/>
                <a:sym typeface="Arial"/>
              </a:rPr>
              <a:t>FINANCIAL WELLNESS</a:t>
            </a:r>
            <a:endParaRPr/>
          </a:p>
        </p:txBody>
      </p:sp>
      <p:sp>
        <p:nvSpPr>
          <p:cNvPr id="201" name="Google Shape;201;p6"/>
          <p:cNvSpPr txBox="1"/>
          <p:nvPr/>
        </p:nvSpPr>
        <p:spPr>
          <a:xfrm>
            <a:off x="9670700" y="7261110"/>
            <a:ext cx="1819113" cy="5967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725">
                <a:solidFill>
                  <a:srgbClr val="FFFFFF"/>
                </a:solidFill>
                <a:latin typeface="Arial"/>
                <a:ea typeface="Arial"/>
                <a:cs typeface="Arial"/>
                <a:sym typeface="Arial"/>
              </a:rPr>
              <a:t>SPIRITUAL WELLNESS</a:t>
            </a:r>
            <a:endParaRPr/>
          </a:p>
        </p:txBody>
      </p:sp>
      <p:sp>
        <p:nvSpPr>
          <p:cNvPr id="202" name="Google Shape;202;p6"/>
          <p:cNvSpPr txBox="1"/>
          <p:nvPr/>
        </p:nvSpPr>
        <p:spPr>
          <a:xfrm>
            <a:off x="8336265" y="5823060"/>
            <a:ext cx="1819113" cy="5967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725">
                <a:solidFill>
                  <a:srgbClr val="FFFFFF"/>
                </a:solidFill>
                <a:latin typeface="Arial"/>
                <a:ea typeface="Arial"/>
                <a:cs typeface="Arial"/>
                <a:sym typeface="Arial"/>
              </a:rPr>
              <a:t>OCCUPATIONAL WELLNESS</a:t>
            </a:r>
            <a:endParaRPr/>
          </a:p>
        </p:txBody>
      </p:sp>
      <p:sp>
        <p:nvSpPr>
          <p:cNvPr id="203" name="Google Shape;203;p6"/>
          <p:cNvSpPr txBox="1"/>
          <p:nvPr/>
        </p:nvSpPr>
        <p:spPr>
          <a:xfrm>
            <a:off x="10424369" y="4569153"/>
            <a:ext cx="2266040" cy="129043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lang="en-US" sz="2478">
                <a:solidFill>
                  <a:srgbClr val="FFFFFF"/>
                </a:solidFill>
                <a:latin typeface="Arial"/>
                <a:ea typeface="Arial"/>
                <a:cs typeface="Arial"/>
                <a:sym typeface="Arial"/>
              </a:rPr>
              <a:t>Wellness Benefits of Parks and Rec</a:t>
            </a:r>
            <a:endParaRPr/>
          </a:p>
        </p:txBody>
      </p:sp>
      <p:sp>
        <p:nvSpPr>
          <p:cNvPr id="204" name="Google Shape;204;p6"/>
          <p:cNvSpPr txBox="1"/>
          <p:nvPr/>
        </p:nvSpPr>
        <p:spPr>
          <a:xfrm>
            <a:off x="5622758" y="3235926"/>
            <a:ext cx="2810924" cy="1287039"/>
          </a:xfrm>
          <a:prstGeom prst="rect">
            <a:avLst/>
          </a:prstGeom>
          <a:noFill/>
          <a:ln>
            <a:noFill/>
          </a:ln>
        </p:spPr>
        <p:txBody>
          <a:bodyPr anchorCtr="0" anchor="t" bIns="0" lIns="0" spcFirstLastPara="1" rIns="0" wrap="square" tIns="0">
            <a:spAutoFit/>
          </a:bodyPr>
          <a:lstStyle/>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Social connectedness</a:t>
            </a:r>
            <a:endParaRPr/>
          </a:p>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Sense of belonging</a:t>
            </a:r>
            <a:endParaRPr/>
          </a:p>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Formation of friendships</a:t>
            </a:r>
            <a:endParaRPr/>
          </a:p>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Spending time with others</a:t>
            </a:r>
            <a:endParaRPr/>
          </a:p>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Community trust</a:t>
            </a:r>
            <a:endParaRPr/>
          </a:p>
        </p:txBody>
      </p:sp>
      <p:sp>
        <p:nvSpPr>
          <p:cNvPr id="205" name="Google Shape;205;p6"/>
          <p:cNvSpPr txBox="1"/>
          <p:nvPr/>
        </p:nvSpPr>
        <p:spPr>
          <a:xfrm>
            <a:off x="5509147" y="6190608"/>
            <a:ext cx="2810924" cy="1027928"/>
          </a:xfrm>
          <a:prstGeom prst="rect">
            <a:avLst/>
          </a:prstGeom>
          <a:noFill/>
          <a:ln>
            <a:noFill/>
          </a:ln>
        </p:spPr>
        <p:txBody>
          <a:bodyPr anchorCtr="0" anchor="t" bIns="0" lIns="0" spcFirstLastPara="1" rIns="0" wrap="square" tIns="0">
            <a:spAutoFit/>
          </a:bodyPr>
          <a:lstStyle/>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Meaningful employment</a:t>
            </a:r>
            <a:endParaRPr/>
          </a:p>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Identification of hobbies</a:t>
            </a:r>
            <a:endParaRPr/>
          </a:p>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Using unique talents</a:t>
            </a:r>
            <a:endParaRPr/>
          </a:p>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Pursuit of work-life balance</a:t>
            </a:r>
            <a:endParaRPr/>
          </a:p>
        </p:txBody>
      </p:sp>
      <p:sp>
        <p:nvSpPr>
          <p:cNvPr id="206" name="Google Shape;206;p6"/>
          <p:cNvSpPr txBox="1"/>
          <p:nvPr/>
        </p:nvSpPr>
        <p:spPr>
          <a:xfrm>
            <a:off x="7135503" y="8294903"/>
            <a:ext cx="3665046" cy="768818"/>
          </a:xfrm>
          <a:prstGeom prst="rect">
            <a:avLst/>
          </a:prstGeom>
          <a:noFill/>
          <a:ln>
            <a:noFill/>
          </a:ln>
        </p:spPr>
        <p:txBody>
          <a:bodyPr anchorCtr="0" anchor="t" bIns="0" lIns="0" spcFirstLastPara="1" rIns="0" wrap="square" tIns="0">
            <a:spAutoFit/>
          </a:bodyPr>
          <a:lstStyle/>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Finding a sense of purpose</a:t>
            </a:r>
            <a:endParaRPr/>
          </a:p>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Contributing to the common good</a:t>
            </a:r>
            <a:endParaRPr/>
          </a:p>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Exploring culture and community</a:t>
            </a:r>
            <a:endParaRPr/>
          </a:p>
        </p:txBody>
      </p:sp>
      <p:sp>
        <p:nvSpPr>
          <p:cNvPr id="207" name="Google Shape;207;p6"/>
          <p:cNvSpPr txBox="1"/>
          <p:nvPr/>
        </p:nvSpPr>
        <p:spPr>
          <a:xfrm>
            <a:off x="14690920" y="3221423"/>
            <a:ext cx="3408910" cy="1287039"/>
          </a:xfrm>
          <a:prstGeom prst="rect">
            <a:avLst/>
          </a:prstGeom>
          <a:noFill/>
          <a:ln>
            <a:noFill/>
          </a:ln>
        </p:spPr>
        <p:txBody>
          <a:bodyPr anchorCtr="0" anchor="t" bIns="0" lIns="0" spcFirstLastPara="1" rIns="0" wrap="square" tIns="0">
            <a:spAutoFit/>
          </a:bodyPr>
          <a:lstStyle/>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Skill development</a:t>
            </a:r>
            <a:endParaRPr/>
          </a:p>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Personal growth and goal-setting</a:t>
            </a:r>
            <a:endParaRPr/>
          </a:p>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Discovery of new interests</a:t>
            </a:r>
            <a:endParaRPr/>
          </a:p>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Improved cognitive functioning (e.g., memory, attention)</a:t>
            </a:r>
            <a:endParaRPr/>
          </a:p>
        </p:txBody>
      </p:sp>
      <p:sp>
        <p:nvSpPr>
          <p:cNvPr id="208" name="Google Shape;208;p6"/>
          <p:cNvSpPr txBox="1"/>
          <p:nvPr/>
        </p:nvSpPr>
        <p:spPr>
          <a:xfrm>
            <a:off x="12926903" y="8315134"/>
            <a:ext cx="2754345" cy="768818"/>
          </a:xfrm>
          <a:prstGeom prst="rect">
            <a:avLst/>
          </a:prstGeom>
          <a:noFill/>
          <a:ln>
            <a:noFill/>
          </a:ln>
        </p:spPr>
        <p:txBody>
          <a:bodyPr anchorCtr="0" anchor="t" bIns="0" lIns="0" spcFirstLastPara="1" rIns="0" wrap="square" tIns="0">
            <a:spAutoFit/>
          </a:bodyPr>
          <a:lstStyle/>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Free and low-cost spaces and activities</a:t>
            </a:r>
            <a:endParaRPr/>
          </a:p>
          <a:p>
            <a:pPr indent="-157626" lvl="1" marL="315252" marR="0" rtl="0" algn="l">
              <a:lnSpc>
                <a:spcPct val="140000"/>
              </a:lnSpc>
              <a:spcBef>
                <a:spcPts val="0"/>
              </a:spcBef>
              <a:spcAft>
                <a:spcPts val="0"/>
              </a:spcAft>
              <a:buClr>
                <a:srgbClr val="0F2530"/>
              </a:buClr>
              <a:buSzPts val="1460"/>
              <a:buFont typeface="Arial"/>
              <a:buChar char="•"/>
            </a:pPr>
            <a:r>
              <a:rPr b="0" i="0" lang="en-US" sz="1460" u="none" cap="none" strike="noStrike">
                <a:solidFill>
                  <a:srgbClr val="0F2530"/>
                </a:solidFill>
                <a:latin typeface="Arial"/>
                <a:ea typeface="Arial"/>
                <a:cs typeface="Arial"/>
                <a:sym typeface="Arial"/>
              </a:rPr>
              <a:t>Healthcare savings </a:t>
            </a:r>
            <a:endParaRPr/>
          </a:p>
        </p:txBody>
      </p:sp>
      <p:sp>
        <p:nvSpPr>
          <p:cNvPr id="209" name="Google Shape;209;p6"/>
          <p:cNvSpPr txBox="1"/>
          <p:nvPr/>
        </p:nvSpPr>
        <p:spPr>
          <a:xfrm>
            <a:off x="14794080" y="6150122"/>
            <a:ext cx="3001621" cy="1287038"/>
          </a:xfrm>
          <a:prstGeom prst="rect">
            <a:avLst/>
          </a:prstGeom>
          <a:noFill/>
          <a:ln>
            <a:noFill/>
          </a:ln>
        </p:spPr>
        <p:txBody>
          <a:bodyPr anchorCtr="0" anchor="t" bIns="0" lIns="0" spcFirstLastPara="1" rIns="0" wrap="square" tIns="0">
            <a:spAutoFit/>
          </a:bodyPr>
          <a:lstStyle/>
          <a:p>
            <a:pPr indent="-157626" lvl="1" marL="315253" marR="0" rtl="0" algn="l">
              <a:lnSpc>
                <a:spcPct val="140000"/>
              </a:lnSpc>
              <a:spcBef>
                <a:spcPts val="0"/>
              </a:spcBef>
              <a:spcAft>
                <a:spcPts val="0"/>
              </a:spcAft>
              <a:buClr>
                <a:srgbClr val="1D4355"/>
              </a:buClr>
              <a:buSzPts val="1460"/>
              <a:buFont typeface="Arial"/>
              <a:buChar char="•"/>
            </a:pPr>
            <a:r>
              <a:rPr b="0" i="0" lang="en-US" sz="1460" u="none" cap="none" strike="noStrike">
                <a:solidFill>
                  <a:srgbClr val="1D4355"/>
                </a:solidFill>
                <a:latin typeface="Arial"/>
                <a:ea typeface="Arial"/>
                <a:cs typeface="Arial"/>
                <a:sym typeface="Arial"/>
              </a:rPr>
              <a:t>Access to safe and stimulating spaces </a:t>
            </a:r>
            <a:endParaRPr/>
          </a:p>
          <a:p>
            <a:pPr indent="-157626" lvl="1" marL="315253" marR="0" rtl="0" algn="l">
              <a:lnSpc>
                <a:spcPct val="140000"/>
              </a:lnSpc>
              <a:spcBef>
                <a:spcPts val="0"/>
              </a:spcBef>
              <a:spcAft>
                <a:spcPts val="0"/>
              </a:spcAft>
              <a:buClr>
                <a:srgbClr val="1D4355"/>
              </a:buClr>
              <a:buSzPts val="1460"/>
              <a:buFont typeface="Arial"/>
              <a:buChar char="•"/>
            </a:pPr>
            <a:r>
              <a:rPr b="0" i="0" lang="en-US" sz="1460" u="none" cap="none" strike="noStrike">
                <a:solidFill>
                  <a:srgbClr val="1D4355"/>
                </a:solidFill>
                <a:latin typeface="Arial"/>
                <a:ea typeface="Arial"/>
                <a:cs typeface="Arial"/>
                <a:sym typeface="Arial"/>
              </a:rPr>
              <a:t>Exposure to nature</a:t>
            </a:r>
            <a:endParaRPr/>
          </a:p>
          <a:p>
            <a:pPr indent="-157626" lvl="1" marL="315253" marR="0" rtl="0" algn="l">
              <a:lnSpc>
                <a:spcPct val="140000"/>
              </a:lnSpc>
              <a:spcBef>
                <a:spcPts val="0"/>
              </a:spcBef>
              <a:spcAft>
                <a:spcPts val="0"/>
              </a:spcAft>
              <a:buClr>
                <a:srgbClr val="1D4355"/>
              </a:buClr>
              <a:buSzPts val="1460"/>
              <a:buFont typeface="Arial"/>
              <a:buChar char="•"/>
            </a:pPr>
            <a:r>
              <a:rPr b="0" i="0" lang="en-US" sz="1460" u="none" cap="none" strike="noStrike">
                <a:solidFill>
                  <a:srgbClr val="1D4355"/>
                </a:solidFill>
                <a:latin typeface="Arial"/>
                <a:ea typeface="Arial"/>
                <a:cs typeface="Arial"/>
                <a:sym typeface="Arial"/>
              </a:rPr>
              <a:t>Mitigation of environmental health risks</a:t>
            </a:r>
            <a:endParaRPr/>
          </a:p>
        </p:txBody>
      </p:sp>
      <p:sp>
        <p:nvSpPr>
          <p:cNvPr id="210" name="Google Shape;210;p6"/>
          <p:cNvSpPr txBox="1"/>
          <p:nvPr/>
        </p:nvSpPr>
        <p:spPr>
          <a:xfrm>
            <a:off x="12551612" y="1127053"/>
            <a:ext cx="2824484" cy="1027928"/>
          </a:xfrm>
          <a:prstGeom prst="rect">
            <a:avLst/>
          </a:prstGeom>
          <a:noFill/>
          <a:ln>
            <a:noFill/>
          </a:ln>
        </p:spPr>
        <p:txBody>
          <a:bodyPr anchorCtr="0" anchor="t" bIns="0" lIns="0" spcFirstLastPara="1" rIns="0" wrap="square" tIns="0">
            <a:spAutoFit/>
          </a:bodyPr>
          <a:lstStyle/>
          <a:p>
            <a:pPr indent="-157626" lvl="1" marL="315252" marR="0" rtl="0" algn="l">
              <a:lnSpc>
                <a:spcPct val="140000"/>
              </a:lnSpc>
              <a:spcBef>
                <a:spcPts val="0"/>
              </a:spcBef>
              <a:spcAft>
                <a:spcPts val="0"/>
              </a:spcAft>
              <a:buClr>
                <a:srgbClr val="1D4355"/>
              </a:buClr>
              <a:buSzPts val="1460"/>
              <a:buFont typeface="Arial"/>
              <a:buChar char="•"/>
            </a:pPr>
            <a:r>
              <a:rPr b="0" i="0" lang="en-US" sz="1460" u="none" cap="none" strike="noStrike">
                <a:solidFill>
                  <a:srgbClr val="1D4355"/>
                </a:solidFill>
                <a:latin typeface="Arial"/>
                <a:ea typeface="Arial"/>
                <a:cs typeface="Arial"/>
                <a:sym typeface="Arial"/>
              </a:rPr>
              <a:t>Reduced stress</a:t>
            </a:r>
            <a:endParaRPr/>
          </a:p>
          <a:p>
            <a:pPr indent="-157626" lvl="1" marL="315252" marR="0" rtl="0" algn="l">
              <a:lnSpc>
                <a:spcPct val="140000"/>
              </a:lnSpc>
              <a:spcBef>
                <a:spcPts val="0"/>
              </a:spcBef>
              <a:spcAft>
                <a:spcPts val="0"/>
              </a:spcAft>
              <a:buClr>
                <a:srgbClr val="1D4355"/>
              </a:buClr>
              <a:buSzPts val="1460"/>
              <a:buFont typeface="Arial"/>
              <a:buChar char="•"/>
            </a:pPr>
            <a:r>
              <a:rPr b="0" i="0" lang="en-US" sz="1460" u="none" cap="none" strike="noStrike">
                <a:solidFill>
                  <a:srgbClr val="1D4355"/>
                </a:solidFill>
                <a:latin typeface="Arial"/>
                <a:ea typeface="Arial"/>
                <a:cs typeface="Arial"/>
                <a:sym typeface="Arial"/>
              </a:rPr>
              <a:t>Mental restoration</a:t>
            </a:r>
            <a:endParaRPr/>
          </a:p>
          <a:p>
            <a:pPr indent="-157626" lvl="1" marL="315252" marR="0" rtl="0" algn="l">
              <a:lnSpc>
                <a:spcPct val="140000"/>
              </a:lnSpc>
              <a:spcBef>
                <a:spcPts val="0"/>
              </a:spcBef>
              <a:spcAft>
                <a:spcPts val="0"/>
              </a:spcAft>
              <a:buClr>
                <a:srgbClr val="1D4355"/>
              </a:buClr>
              <a:buSzPts val="1460"/>
              <a:buFont typeface="Arial"/>
              <a:buChar char="•"/>
            </a:pPr>
            <a:r>
              <a:rPr b="0" i="0" lang="en-US" sz="1460" u="none" cap="none" strike="noStrike">
                <a:solidFill>
                  <a:srgbClr val="1D4355"/>
                </a:solidFill>
                <a:latin typeface="Arial"/>
                <a:ea typeface="Arial"/>
                <a:cs typeface="Arial"/>
                <a:sym typeface="Arial"/>
              </a:rPr>
              <a:t>Improved mental health</a:t>
            </a:r>
            <a:endParaRPr/>
          </a:p>
          <a:p>
            <a:pPr indent="-157626" lvl="1" marL="315252" marR="0" rtl="0" algn="l">
              <a:lnSpc>
                <a:spcPct val="140000"/>
              </a:lnSpc>
              <a:spcBef>
                <a:spcPts val="0"/>
              </a:spcBef>
              <a:spcAft>
                <a:spcPts val="0"/>
              </a:spcAft>
              <a:buClr>
                <a:srgbClr val="1D4355"/>
              </a:buClr>
              <a:buSzPts val="1460"/>
              <a:buFont typeface="Arial"/>
              <a:buChar char="•"/>
            </a:pPr>
            <a:r>
              <a:rPr b="0" i="0" lang="en-US" sz="1460" u="none" cap="none" strike="noStrike">
                <a:solidFill>
                  <a:srgbClr val="1D4355"/>
                </a:solidFill>
                <a:latin typeface="Arial"/>
                <a:ea typeface="Arial"/>
                <a:cs typeface="Arial"/>
                <a:sym typeface="Arial"/>
              </a:rPr>
              <a:t>Emotion regulation skills</a:t>
            </a:r>
            <a:endParaRPr/>
          </a:p>
        </p:txBody>
      </p:sp>
      <p:sp>
        <p:nvSpPr>
          <p:cNvPr id="211" name="Google Shape;211;p6"/>
          <p:cNvSpPr txBox="1"/>
          <p:nvPr/>
        </p:nvSpPr>
        <p:spPr>
          <a:xfrm>
            <a:off x="7836693" y="1074446"/>
            <a:ext cx="2389109" cy="1287038"/>
          </a:xfrm>
          <a:prstGeom prst="rect">
            <a:avLst/>
          </a:prstGeom>
          <a:noFill/>
          <a:ln>
            <a:noFill/>
          </a:ln>
        </p:spPr>
        <p:txBody>
          <a:bodyPr anchorCtr="0" anchor="t" bIns="0" lIns="0" spcFirstLastPara="1" rIns="0" wrap="square" tIns="0">
            <a:spAutoFit/>
          </a:bodyPr>
          <a:lstStyle/>
          <a:p>
            <a:pPr indent="-157626" lvl="1" marL="315253" marR="0" rtl="0" algn="l">
              <a:lnSpc>
                <a:spcPct val="140000"/>
              </a:lnSpc>
              <a:spcBef>
                <a:spcPts val="0"/>
              </a:spcBef>
              <a:spcAft>
                <a:spcPts val="0"/>
              </a:spcAft>
              <a:buClr>
                <a:srgbClr val="1D4355"/>
              </a:buClr>
              <a:buSzPts val="1460"/>
              <a:buFont typeface="Arial"/>
              <a:buChar char="•"/>
            </a:pPr>
            <a:r>
              <a:rPr b="0" i="0" lang="en-US" sz="1460" u="none" cap="none" strike="noStrike">
                <a:solidFill>
                  <a:srgbClr val="1D4355"/>
                </a:solidFill>
                <a:latin typeface="Arial"/>
                <a:ea typeface="Arial"/>
                <a:cs typeface="Arial"/>
                <a:sym typeface="Arial"/>
              </a:rPr>
              <a:t>Physical activity</a:t>
            </a:r>
            <a:endParaRPr/>
          </a:p>
          <a:p>
            <a:pPr indent="-157626" lvl="1" marL="315253" marR="0" rtl="0" algn="l">
              <a:lnSpc>
                <a:spcPct val="140000"/>
              </a:lnSpc>
              <a:spcBef>
                <a:spcPts val="0"/>
              </a:spcBef>
              <a:spcAft>
                <a:spcPts val="0"/>
              </a:spcAft>
              <a:buClr>
                <a:srgbClr val="1D4355"/>
              </a:buClr>
              <a:buSzPts val="1460"/>
              <a:buFont typeface="Arial"/>
              <a:buChar char="•"/>
            </a:pPr>
            <a:r>
              <a:rPr b="0" i="0" lang="en-US" sz="1460" u="none" cap="none" strike="noStrike">
                <a:solidFill>
                  <a:srgbClr val="1D4355"/>
                </a:solidFill>
                <a:latin typeface="Arial"/>
                <a:ea typeface="Arial"/>
                <a:cs typeface="Arial"/>
                <a:sym typeface="Arial"/>
              </a:rPr>
              <a:t>Healthy habits</a:t>
            </a:r>
            <a:endParaRPr/>
          </a:p>
          <a:p>
            <a:pPr indent="-157626" lvl="1" marL="315253" marR="0" rtl="0" algn="l">
              <a:lnSpc>
                <a:spcPct val="140000"/>
              </a:lnSpc>
              <a:spcBef>
                <a:spcPts val="0"/>
              </a:spcBef>
              <a:spcAft>
                <a:spcPts val="0"/>
              </a:spcAft>
              <a:buClr>
                <a:srgbClr val="1D4355"/>
              </a:buClr>
              <a:buSzPts val="1460"/>
              <a:buFont typeface="Arial"/>
              <a:buChar char="•"/>
            </a:pPr>
            <a:r>
              <a:rPr b="0" i="0" lang="en-US" sz="1460" u="none" cap="none" strike="noStrike">
                <a:solidFill>
                  <a:srgbClr val="1D4355"/>
                </a:solidFill>
                <a:latin typeface="Arial"/>
                <a:ea typeface="Arial"/>
                <a:cs typeface="Arial"/>
                <a:sym typeface="Arial"/>
              </a:rPr>
              <a:t>Disease prevention</a:t>
            </a:r>
            <a:endParaRPr/>
          </a:p>
          <a:p>
            <a:pPr indent="-157626" lvl="1" marL="315253" marR="0" rtl="0" algn="l">
              <a:lnSpc>
                <a:spcPct val="140000"/>
              </a:lnSpc>
              <a:spcBef>
                <a:spcPts val="0"/>
              </a:spcBef>
              <a:spcAft>
                <a:spcPts val="0"/>
              </a:spcAft>
              <a:buClr>
                <a:srgbClr val="1D4355"/>
              </a:buClr>
              <a:buSzPts val="1460"/>
              <a:buFont typeface="Arial"/>
              <a:buChar char="•"/>
            </a:pPr>
            <a:r>
              <a:rPr b="0" i="0" lang="en-US" sz="1460" u="none" cap="none" strike="noStrike">
                <a:solidFill>
                  <a:srgbClr val="1D4355"/>
                </a:solidFill>
                <a:latin typeface="Arial"/>
                <a:ea typeface="Arial"/>
                <a:cs typeface="Arial"/>
                <a:sym typeface="Arial"/>
              </a:rPr>
              <a:t>Longevity</a:t>
            </a:r>
            <a:endParaRPr/>
          </a:p>
          <a:p>
            <a:pPr indent="-157626" lvl="1" marL="315253" marR="0" rtl="0" algn="l">
              <a:lnSpc>
                <a:spcPct val="140000"/>
              </a:lnSpc>
              <a:spcBef>
                <a:spcPts val="0"/>
              </a:spcBef>
              <a:spcAft>
                <a:spcPts val="0"/>
              </a:spcAft>
              <a:buClr>
                <a:srgbClr val="1D4355"/>
              </a:buClr>
              <a:buSzPts val="1460"/>
              <a:buFont typeface="Arial"/>
              <a:buChar char="•"/>
            </a:pPr>
            <a:r>
              <a:rPr b="0" i="0" lang="en-US" sz="1460" u="none" cap="none" strike="noStrike">
                <a:solidFill>
                  <a:srgbClr val="1D4355"/>
                </a:solidFill>
                <a:latin typeface="Arial"/>
                <a:ea typeface="Arial"/>
                <a:cs typeface="Arial"/>
                <a:sym typeface="Arial"/>
              </a:rPr>
              <a:t>Health knowledge</a:t>
            </a:r>
            <a:endParaRPr/>
          </a:p>
        </p:txBody>
      </p:sp>
      <p:sp>
        <p:nvSpPr>
          <p:cNvPr id="212" name="Google Shape;212;p6"/>
          <p:cNvSpPr txBox="1"/>
          <p:nvPr/>
        </p:nvSpPr>
        <p:spPr>
          <a:xfrm>
            <a:off x="721926" y="8663279"/>
            <a:ext cx="4182219" cy="864147"/>
          </a:xfrm>
          <a:prstGeom prst="rect">
            <a:avLst/>
          </a:prstGeom>
          <a:noFill/>
          <a:ln>
            <a:noFill/>
          </a:ln>
        </p:spPr>
        <p:txBody>
          <a:bodyPr anchorCtr="0" anchor="t" bIns="0" lIns="0" spcFirstLastPara="1" rIns="0" wrap="square" tIns="0">
            <a:spAutoFit/>
          </a:bodyPr>
          <a:lstStyle/>
          <a:p>
            <a:pPr indent="0" lvl="0" marL="0" marR="0" rtl="0" algn="l">
              <a:lnSpc>
                <a:spcPct val="144812"/>
              </a:lnSpc>
              <a:spcBef>
                <a:spcPts val="0"/>
              </a:spcBef>
              <a:spcAft>
                <a:spcPts val="0"/>
              </a:spcAft>
              <a:buNone/>
            </a:pPr>
            <a:r>
              <a:rPr b="1" lang="en-US" sz="1600">
                <a:solidFill>
                  <a:schemeClr val="lt1"/>
                </a:solidFill>
                <a:latin typeface="Arial"/>
                <a:ea typeface="Arial"/>
                <a:cs typeface="Arial"/>
                <a:sym typeface="Arial"/>
              </a:rPr>
              <a:t>Note</a:t>
            </a:r>
            <a:r>
              <a:rPr lang="en-US" sz="1600">
                <a:solidFill>
                  <a:schemeClr val="lt1"/>
                </a:solidFill>
                <a:latin typeface="Arial"/>
                <a:ea typeface="Arial"/>
                <a:cs typeface="Arial"/>
                <a:sym typeface="Arial"/>
              </a:rPr>
              <a:t>: This Wellness Wheel is adapted from  the Substance Abuse and Mental Health Services Administration.</a:t>
            </a:r>
            <a:endParaRPr/>
          </a:p>
        </p:txBody>
      </p:sp>
      <p:sp>
        <p:nvSpPr>
          <p:cNvPr id="213" name="Google Shape;213;p6"/>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6"/>
          <p:cNvSpPr txBox="1"/>
          <p:nvPr/>
        </p:nvSpPr>
        <p:spPr>
          <a:xfrm>
            <a:off x="685538" y="4775180"/>
            <a:ext cx="4343662"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Nunito Sans Black"/>
                <a:ea typeface="Nunito Sans Black"/>
                <a:cs typeface="Nunito Sans Black"/>
                <a:sym typeface="Nunito Sans Black"/>
              </a:rPr>
              <a:t>Understanding How Parks and Recreation Contribute to the </a:t>
            </a:r>
            <a:r>
              <a:rPr lang="en-US" sz="3600">
                <a:solidFill>
                  <a:srgbClr val="17365D"/>
                </a:solidFill>
                <a:latin typeface="Nunito Sans Black"/>
                <a:ea typeface="Nunito Sans Black"/>
                <a:cs typeface="Nunito Sans Black"/>
                <a:sym typeface="Nunito Sans Black"/>
              </a:rPr>
              <a:t>8 Dimensions of Wellness</a:t>
            </a:r>
            <a:endParaRPr sz="3600">
              <a:solidFill>
                <a:srgbClr val="17365D"/>
              </a:solidFill>
              <a:latin typeface="Calibri"/>
              <a:ea typeface="Calibri"/>
              <a:cs typeface="Calibri"/>
              <a:sym typeface="Calibri"/>
            </a:endParaRPr>
          </a:p>
        </p:txBody>
      </p:sp>
      <p:sp>
        <p:nvSpPr>
          <p:cNvPr id="215" name="Google Shape;215;p6"/>
          <p:cNvSpPr txBox="1"/>
          <p:nvPr/>
        </p:nvSpPr>
        <p:spPr>
          <a:xfrm>
            <a:off x="685800" y="2082887"/>
            <a:ext cx="4818468" cy="2417328"/>
          </a:xfrm>
          <a:prstGeom prst="rect">
            <a:avLst/>
          </a:prstGeom>
          <a:noFill/>
          <a:ln>
            <a:noFill/>
          </a:ln>
        </p:spPr>
        <p:txBody>
          <a:bodyPr anchorCtr="0" anchor="t" bIns="0" lIns="0" spcFirstLastPara="1" rIns="0" wrap="square" tIns="0">
            <a:spAutoFit/>
          </a:bodyPr>
          <a:lstStyle/>
          <a:p>
            <a:pPr indent="0" lvl="0" marL="0" marR="0" rtl="0" algn="l">
              <a:lnSpc>
                <a:spcPct val="103300"/>
              </a:lnSpc>
              <a:spcBef>
                <a:spcPts val="0"/>
              </a:spcBef>
              <a:spcAft>
                <a:spcPts val="0"/>
              </a:spcAft>
              <a:buNone/>
            </a:pPr>
            <a:r>
              <a:rPr lang="en-US" sz="6000">
                <a:solidFill>
                  <a:schemeClr val="lt1"/>
                </a:solidFill>
                <a:latin typeface="Nunito Sans Black"/>
                <a:ea typeface="Nunito Sans Black"/>
                <a:cs typeface="Nunito Sans Black"/>
                <a:sym typeface="Nunito Sans Black"/>
              </a:rPr>
              <a:t>The Wellness Wheel</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219" name="Shape 219"/>
        <p:cNvGrpSpPr/>
        <p:nvPr/>
      </p:nvGrpSpPr>
      <p:grpSpPr>
        <a:xfrm>
          <a:off x="0" y="0"/>
          <a:ext cx="0" cy="0"/>
          <a:chOff x="0" y="0"/>
          <a:chExt cx="0" cy="0"/>
        </a:xfrm>
      </p:grpSpPr>
      <p:sp>
        <p:nvSpPr>
          <p:cNvPr id="220" name="Google Shape;220;p7"/>
          <p:cNvSpPr/>
          <p:nvPr/>
        </p:nvSpPr>
        <p:spPr>
          <a:xfrm>
            <a:off x="-389146" y="8052827"/>
            <a:ext cx="7099750" cy="5143500"/>
          </a:xfrm>
          <a:custGeom>
            <a:rect b="b" l="l" r="r" t="t"/>
            <a:pathLst>
              <a:path extrusionOk="0" h="1739900" w="2401644">
                <a:moveTo>
                  <a:pt x="0" y="0"/>
                </a:moveTo>
                <a:lnTo>
                  <a:pt x="2401644" y="0"/>
                </a:lnTo>
                <a:lnTo>
                  <a:pt x="2401644" y="1739900"/>
                </a:lnTo>
                <a:lnTo>
                  <a:pt x="0" y="1739900"/>
                </a:lnTo>
                <a:close/>
              </a:path>
            </a:pathLst>
          </a:custGeom>
          <a:solidFill>
            <a:srgbClr val="74BEC7">
              <a:alpha val="3882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7"/>
          <p:cNvSpPr/>
          <p:nvPr/>
        </p:nvSpPr>
        <p:spPr>
          <a:xfrm>
            <a:off x="-2204814" y="1992442"/>
            <a:ext cx="4790764" cy="6843949"/>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rotWithShape="1">
            <a:blip r:embed="rId3">
              <a:alphaModFix/>
            </a:blip>
            <a:stretch>
              <a:fillRect b="0" l="-62042" r="-6204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7"/>
          <p:cNvSpPr/>
          <p:nvPr/>
        </p:nvSpPr>
        <p:spPr>
          <a:xfrm>
            <a:off x="14782800" y="1271351"/>
            <a:ext cx="4790764" cy="6843949"/>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rotWithShape="1">
            <a:blip r:embed="rId4">
              <a:alphaModFix/>
            </a:blip>
            <a:stretch>
              <a:fillRect b="0" l="-71743" r="-4266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7"/>
          <p:cNvSpPr/>
          <p:nvPr/>
        </p:nvSpPr>
        <p:spPr>
          <a:xfrm>
            <a:off x="-842122" y="8362655"/>
            <a:ext cx="4747759" cy="1477740"/>
          </a:xfrm>
          <a:custGeom>
            <a:rect b="b" l="l" r="r" t="t"/>
            <a:pathLst>
              <a:path extrusionOk="0" h="1477740" w="4747759">
                <a:moveTo>
                  <a:pt x="0" y="0"/>
                </a:moveTo>
                <a:lnTo>
                  <a:pt x="4747760" y="0"/>
                </a:lnTo>
                <a:lnTo>
                  <a:pt x="4747760" y="1477740"/>
                </a:lnTo>
                <a:lnTo>
                  <a:pt x="0" y="14777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7"/>
          <p:cNvSpPr/>
          <p:nvPr/>
        </p:nvSpPr>
        <p:spPr>
          <a:xfrm rot="5400000">
            <a:off x="15884396" y="8065452"/>
            <a:ext cx="2084233" cy="2427054"/>
          </a:xfrm>
          <a:custGeom>
            <a:rect b="b" l="l" r="r" t="t"/>
            <a:pathLst>
              <a:path extrusionOk="0" h="2427054" w="2084233">
                <a:moveTo>
                  <a:pt x="0" y="0"/>
                </a:moveTo>
                <a:lnTo>
                  <a:pt x="2084232" y="0"/>
                </a:lnTo>
                <a:lnTo>
                  <a:pt x="2084232" y="2427054"/>
                </a:lnTo>
                <a:lnTo>
                  <a:pt x="0" y="242705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7"/>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7"/>
          <p:cNvSpPr txBox="1"/>
          <p:nvPr/>
        </p:nvSpPr>
        <p:spPr>
          <a:xfrm>
            <a:off x="5600515" y="403351"/>
            <a:ext cx="11087285" cy="195887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lang="en-US" sz="6000">
                <a:solidFill>
                  <a:schemeClr val="lt1"/>
                </a:solidFill>
                <a:latin typeface="Nunito Sans Black"/>
                <a:ea typeface="Nunito Sans Black"/>
                <a:cs typeface="Nunito Sans Black"/>
                <a:sym typeface="Nunito Sans Black"/>
              </a:rPr>
              <a:t>Health &amp; Wellness Benefits of </a:t>
            </a:r>
            <a:r>
              <a:rPr lang="en-US" sz="6000">
                <a:solidFill>
                  <a:srgbClr val="0F243E"/>
                </a:solidFill>
                <a:latin typeface="Nunito Sans Black"/>
                <a:ea typeface="Nunito Sans Black"/>
                <a:cs typeface="Nunito Sans Black"/>
                <a:sym typeface="Nunito Sans Black"/>
              </a:rPr>
              <a:t>Physical Activity</a:t>
            </a:r>
            <a:endParaRPr/>
          </a:p>
        </p:txBody>
      </p:sp>
      <p:sp>
        <p:nvSpPr>
          <p:cNvPr id="227" name="Google Shape;227;p7"/>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7"/>
          <p:cNvSpPr txBox="1"/>
          <p:nvPr/>
        </p:nvSpPr>
        <p:spPr>
          <a:xfrm>
            <a:off x="3925876" y="3839302"/>
            <a:ext cx="5173619" cy="2971391"/>
          </a:xfrm>
          <a:prstGeom prst="rect">
            <a:avLst/>
          </a:prstGeom>
          <a:noFill/>
          <a:ln>
            <a:noFill/>
          </a:ln>
        </p:spPr>
        <p:txBody>
          <a:bodyPr anchorCtr="0" anchor="t" bIns="0" lIns="0" spcFirstLastPara="1" rIns="0" wrap="square" tIns="0">
            <a:spAutoFit/>
          </a:bodyPr>
          <a:lstStyle/>
          <a:p>
            <a:pPr indent="-269876" lvl="1" marL="539751" marR="0" rtl="0" algn="l">
              <a:lnSpc>
                <a:spcPct val="140000"/>
              </a:lnSpc>
              <a:spcBef>
                <a:spcPts val="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Cardiovascular health</a:t>
            </a:r>
            <a:endParaRPr/>
          </a:p>
          <a:p>
            <a:pPr indent="-269876" lvl="1" marL="539751" marR="0" rtl="0" algn="l">
              <a:lnSpc>
                <a:spcPct val="140000"/>
              </a:lnSpc>
              <a:spcBef>
                <a:spcPts val="60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Weight management &amp; metabolism</a:t>
            </a:r>
            <a:endParaRPr/>
          </a:p>
          <a:p>
            <a:pPr indent="-269876" lvl="1" marL="539751" marR="0" rtl="0" algn="l">
              <a:lnSpc>
                <a:spcPct val="140000"/>
              </a:lnSpc>
              <a:spcBef>
                <a:spcPts val="60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Mental health</a:t>
            </a:r>
            <a:endParaRPr/>
          </a:p>
          <a:p>
            <a:pPr indent="-269876" lvl="1" marL="539751" marR="0" rtl="0" algn="l">
              <a:lnSpc>
                <a:spcPct val="140000"/>
              </a:lnSpc>
              <a:spcBef>
                <a:spcPts val="60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Improved immune system</a:t>
            </a:r>
            <a:endParaRPr/>
          </a:p>
          <a:p>
            <a:pPr indent="-269876" lvl="1" marL="539751" marR="0" rtl="0" algn="l">
              <a:lnSpc>
                <a:spcPct val="140000"/>
              </a:lnSpc>
              <a:spcBef>
                <a:spcPts val="60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Bone and joint health</a:t>
            </a:r>
            <a:endParaRPr/>
          </a:p>
        </p:txBody>
      </p:sp>
      <p:sp>
        <p:nvSpPr>
          <p:cNvPr id="229" name="Google Shape;229;p7"/>
          <p:cNvSpPr txBox="1"/>
          <p:nvPr/>
        </p:nvSpPr>
        <p:spPr>
          <a:xfrm>
            <a:off x="3451035" y="3143427"/>
            <a:ext cx="5305984" cy="55399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3600">
                <a:solidFill>
                  <a:schemeClr val="lt1"/>
                </a:solidFill>
                <a:latin typeface="Arial"/>
                <a:ea typeface="Arial"/>
                <a:cs typeface="Arial"/>
                <a:sym typeface="Arial"/>
              </a:rPr>
              <a:t>INDIVIDUAL BENEFITS</a:t>
            </a:r>
            <a:endParaRPr/>
          </a:p>
        </p:txBody>
      </p:sp>
      <p:sp>
        <p:nvSpPr>
          <p:cNvPr id="230" name="Google Shape;230;p7"/>
          <p:cNvSpPr txBox="1"/>
          <p:nvPr/>
        </p:nvSpPr>
        <p:spPr>
          <a:xfrm>
            <a:off x="9322578" y="3839302"/>
            <a:ext cx="5068240" cy="2830262"/>
          </a:xfrm>
          <a:prstGeom prst="rect">
            <a:avLst/>
          </a:prstGeom>
          <a:noFill/>
          <a:ln>
            <a:noFill/>
          </a:ln>
        </p:spPr>
        <p:txBody>
          <a:bodyPr anchorCtr="0" anchor="t" bIns="0" lIns="0" spcFirstLastPara="1" rIns="0" wrap="square" tIns="0">
            <a:spAutoFit/>
          </a:bodyPr>
          <a:lstStyle/>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Reduced healthcare costs</a:t>
            </a:r>
            <a:endParaRPr/>
          </a:p>
          <a:p>
            <a:pPr indent="-269873" lvl="1" marL="539748" marR="0" rtl="0" algn="l">
              <a:lnSpc>
                <a:spcPct val="140016"/>
              </a:lnSpc>
              <a:spcBef>
                <a:spcPts val="120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Increased work productivity</a:t>
            </a:r>
            <a:endParaRPr/>
          </a:p>
          <a:p>
            <a:pPr indent="-269873" lvl="1" marL="539748" marR="0" rtl="0" algn="l">
              <a:lnSpc>
                <a:spcPct val="140016"/>
              </a:lnSpc>
              <a:spcBef>
                <a:spcPts val="120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Community well-being</a:t>
            </a:r>
            <a:endParaRPr/>
          </a:p>
          <a:p>
            <a:pPr indent="-269873" lvl="1" marL="539748" marR="0" rtl="0" algn="l">
              <a:lnSpc>
                <a:spcPct val="140016"/>
              </a:lnSpc>
              <a:spcBef>
                <a:spcPts val="120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Economic activity</a:t>
            </a:r>
            <a:endParaRPr/>
          </a:p>
          <a:p>
            <a:pPr indent="-269873" lvl="1" marL="539748" marR="0" rtl="0" algn="l">
              <a:lnSpc>
                <a:spcPct val="140016"/>
              </a:lnSpc>
              <a:spcBef>
                <a:spcPts val="120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Environmental health</a:t>
            </a:r>
            <a:endParaRPr/>
          </a:p>
        </p:txBody>
      </p:sp>
      <p:sp>
        <p:nvSpPr>
          <p:cNvPr id="231" name="Google Shape;231;p7"/>
          <p:cNvSpPr txBox="1"/>
          <p:nvPr/>
        </p:nvSpPr>
        <p:spPr>
          <a:xfrm>
            <a:off x="9203706" y="3143427"/>
            <a:ext cx="5305984" cy="55399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3600">
                <a:solidFill>
                  <a:schemeClr val="lt1"/>
                </a:solidFill>
                <a:latin typeface="Arial"/>
                <a:ea typeface="Arial"/>
                <a:cs typeface="Arial"/>
                <a:sym typeface="Arial"/>
              </a:rPr>
              <a:t>COMMUNITY BENEFITS</a:t>
            </a:r>
            <a:endParaRPr/>
          </a:p>
        </p:txBody>
      </p:sp>
      <p:grpSp>
        <p:nvGrpSpPr>
          <p:cNvPr id="232" name="Google Shape;232;p7"/>
          <p:cNvGrpSpPr/>
          <p:nvPr/>
        </p:nvGrpSpPr>
        <p:grpSpPr>
          <a:xfrm>
            <a:off x="4372705" y="7379701"/>
            <a:ext cx="8445070" cy="2209801"/>
            <a:chOff x="4372705" y="7379701"/>
            <a:chExt cx="8445070" cy="2209801"/>
          </a:xfrm>
        </p:grpSpPr>
        <p:sp>
          <p:nvSpPr>
            <p:cNvPr id="233" name="Google Shape;233;p7"/>
            <p:cNvSpPr/>
            <p:nvPr/>
          </p:nvSpPr>
          <p:spPr>
            <a:xfrm>
              <a:off x="4372705" y="7379701"/>
              <a:ext cx="8445070" cy="2209801"/>
            </a:xfrm>
            <a:custGeom>
              <a:rect b="b" l="l" r="r" t="t"/>
              <a:pathLst>
                <a:path extrusionOk="0" h="1801750" w="7807498">
                  <a:moveTo>
                    <a:pt x="7683037" y="1801750"/>
                  </a:moveTo>
                  <a:lnTo>
                    <a:pt x="124460" y="1801750"/>
                  </a:lnTo>
                  <a:cubicBezTo>
                    <a:pt x="55880" y="1801750"/>
                    <a:pt x="0" y="1745870"/>
                    <a:pt x="0" y="1677290"/>
                  </a:cubicBezTo>
                  <a:lnTo>
                    <a:pt x="0" y="124460"/>
                  </a:lnTo>
                  <a:cubicBezTo>
                    <a:pt x="0" y="55880"/>
                    <a:pt x="55880" y="0"/>
                    <a:pt x="124460" y="0"/>
                  </a:cubicBezTo>
                  <a:lnTo>
                    <a:pt x="7683037" y="0"/>
                  </a:lnTo>
                  <a:cubicBezTo>
                    <a:pt x="7751618" y="0"/>
                    <a:pt x="7807498" y="55880"/>
                    <a:pt x="7807498" y="124460"/>
                  </a:cubicBezTo>
                  <a:lnTo>
                    <a:pt x="7807498" y="1677290"/>
                  </a:lnTo>
                  <a:cubicBezTo>
                    <a:pt x="7807498" y="1745870"/>
                    <a:pt x="7751618" y="1801750"/>
                    <a:pt x="7683037" y="1801750"/>
                  </a:cubicBezTo>
                  <a:close/>
                </a:path>
              </a:pathLst>
            </a:custGeom>
            <a:solidFill>
              <a:srgbClr val="17365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7"/>
            <p:cNvSpPr txBox="1"/>
            <p:nvPr/>
          </p:nvSpPr>
          <p:spPr>
            <a:xfrm>
              <a:off x="4703366" y="7720895"/>
              <a:ext cx="7770832" cy="1477328"/>
            </a:xfrm>
            <a:prstGeom prst="rect">
              <a:avLst/>
            </a:prstGeom>
            <a:solidFill>
              <a:srgbClr val="17365D"/>
            </a:solid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2400">
                  <a:solidFill>
                    <a:schemeClr val="lt1"/>
                  </a:solidFill>
                  <a:latin typeface="Open Sans"/>
                  <a:ea typeface="Open Sans"/>
                  <a:cs typeface="Open Sans"/>
                  <a:sym typeface="Open Sans"/>
                </a:rPr>
                <a:t>Parks and Recreation agencies create opportunities for people to engage in physical activity through maintenance of public spaces, low-cost facilities, and engaging programming</a:t>
              </a:r>
              <a:endParaRPr/>
            </a:p>
          </p:txBody>
        </p:sp>
      </p:grpSp>
      <p:grpSp>
        <p:nvGrpSpPr>
          <p:cNvPr id="235" name="Google Shape;235;p7"/>
          <p:cNvGrpSpPr/>
          <p:nvPr/>
        </p:nvGrpSpPr>
        <p:grpSpPr>
          <a:xfrm>
            <a:off x="13613186" y="7854276"/>
            <a:ext cx="4340945" cy="2198388"/>
            <a:chOff x="13613186" y="7854276"/>
            <a:chExt cx="4340945" cy="2198388"/>
          </a:xfrm>
        </p:grpSpPr>
        <p:grpSp>
          <p:nvGrpSpPr>
            <p:cNvPr id="236" name="Google Shape;236;p7"/>
            <p:cNvGrpSpPr/>
            <p:nvPr/>
          </p:nvGrpSpPr>
          <p:grpSpPr>
            <a:xfrm>
              <a:off x="13613186" y="8239959"/>
              <a:ext cx="4340945" cy="1812705"/>
              <a:chOff x="13613186" y="8239959"/>
              <a:chExt cx="4340945" cy="1812705"/>
            </a:xfrm>
          </p:grpSpPr>
          <p:sp>
            <p:nvSpPr>
              <p:cNvPr id="237" name="Google Shape;237;p7"/>
              <p:cNvSpPr/>
              <p:nvPr/>
            </p:nvSpPr>
            <p:spPr>
              <a:xfrm>
                <a:off x="13613186" y="8239959"/>
                <a:ext cx="4340945" cy="1812705"/>
              </a:xfrm>
              <a:custGeom>
                <a:rect b="b" l="l" r="r" t="t"/>
                <a:pathLst>
                  <a:path extrusionOk="0" h="873088" w="3174082">
                    <a:moveTo>
                      <a:pt x="3049622" y="873088"/>
                    </a:moveTo>
                    <a:lnTo>
                      <a:pt x="124460" y="873088"/>
                    </a:lnTo>
                    <a:cubicBezTo>
                      <a:pt x="55880" y="873088"/>
                      <a:pt x="0" y="817208"/>
                      <a:pt x="0" y="748628"/>
                    </a:cubicBezTo>
                    <a:lnTo>
                      <a:pt x="0" y="124460"/>
                    </a:lnTo>
                    <a:cubicBezTo>
                      <a:pt x="0" y="55880"/>
                      <a:pt x="55880" y="0"/>
                      <a:pt x="124460" y="0"/>
                    </a:cubicBezTo>
                    <a:lnTo>
                      <a:pt x="3049622" y="0"/>
                    </a:lnTo>
                    <a:cubicBezTo>
                      <a:pt x="3118202" y="0"/>
                      <a:pt x="3174082" y="55880"/>
                      <a:pt x="3174082" y="124460"/>
                    </a:cubicBezTo>
                    <a:lnTo>
                      <a:pt x="3174082" y="748628"/>
                    </a:lnTo>
                    <a:cubicBezTo>
                      <a:pt x="3174082" y="817208"/>
                      <a:pt x="3118202" y="873088"/>
                      <a:pt x="3049622" y="873088"/>
                    </a:cubicBez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7"/>
              <p:cNvSpPr txBox="1"/>
              <p:nvPr/>
            </p:nvSpPr>
            <p:spPr>
              <a:xfrm>
                <a:off x="13857771" y="8459559"/>
                <a:ext cx="3834620" cy="1456489"/>
              </a:xfrm>
              <a:prstGeom prst="rect">
                <a:avLst/>
              </a:prstGeom>
              <a:solidFill>
                <a:schemeClr val="dk2"/>
              </a:solidFill>
              <a:ln>
                <a:noFill/>
              </a:ln>
            </p:spPr>
            <p:txBody>
              <a:bodyPr anchorCtr="0" anchor="t" bIns="0" lIns="0" spcFirstLastPara="1" rIns="0" wrap="square" tIns="0">
                <a:spAutoFit/>
              </a:bodyPr>
              <a:lstStyle/>
              <a:p>
                <a:pPr indent="0" lvl="0" marL="0" marR="0" rtl="0" algn="ctr">
                  <a:lnSpc>
                    <a:spcPct val="130388"/>
                  </a:lnSpc>
                  <a:spcBef>
                    <a:spcPts val="0"/>
                  </a:spcBef>
                  <a:spcAft>
                    <a:spcPts val="0"/>
                  </a:spcAft>
                  <a:buNone/>
                </a:pPr>
                <a:r>
                  <a:rPr b="1" lang="en-US" sz="1800">
                    <a:solidFill>
                      <a:schemeClr val="lt1"/>
                    </a:solidFill>
                    <a:latin typeface="Open Sans"/>
                    <a:ea typeface="Open Sans"/>
                    <a:cs typeface="Open Sans"/>
                    <a:sym typeface="Open Sans"/>
                  </a:rPr>
                  <a:t>Anderson &amp; Durstine, 2019</a:t>
                </a:r>
                <a:endParaRPr/>
              </a:p>
              <a:p>
                <a:pPr indent="0" lvl="0" marL="0" marR="0" rtl="0" algn="ctr">
                  <a:lnSpc>
                    <a:spcPct val="130388"/>
                  </a:lnSpc>
                  <a:spcBef>
                    <a:spcPts val="0"/>
                  </a:spcBef>
                  <a:spcAft>
                    <a:spcPts val="0"/>
                  </a:spcAft>
                  <a:buNone/>
                </a:pPr>
                <a:r>
                  <a:rPr b="1" lang="en-US" sz="1800">
                    <a:solidFill>
                      <a:schemeClr val="lt1"/>
                    </a:solidFill>
                    <a:latin typeface="Open Sans"/>
                    <a:ea typeface="Open Sans"/>
                    <a:cs typeface="Open Sans"/>
                    <a:sym typeface="Open Sans"/>
                  </a:rPr>
                  <a:t>Regina Guthold et al. 2020</a:t>
                </a:r>
                <a:endParaRPr/>
              </a:p>
              <a:p>
                <a:pPr indent="0" lvl="0" marL="0" marR="0" rtl="0" algn="ctr">
                  <a:lnSpc>
                    <a:spcPct val="130388"/>
                  </a:lnSpc>
                  <a:spcBef>
                    <a:spcPts val="0"/>
                  </a:spcBef>
                  <a:spcAft>
                    <a:spcPts val="0"/>
                  </a:spcAft>
                  <a:buNone/>
                </a:pPr>
                <a:r>
                  <a:rPr b="1" lang="en-US" sz="1800">
                    <a:solidFill>
                      <a:schemeClr val="lt1"/>
                    </a:solidFill>
                    <a:latin typeface="Open Sans"/>
                    <a:ea typeface="Open Sans"/>
                    <a:cs typeface="Open Sans"/>
                    <a:sym typeface="Open Sans"/>
                  </a:rPr>
                  <a:t>Posadzki et al. 2020</a:t>
                </a:r>
                <a:endParaRPr/>
              </a:p>
              <a:p>
                <a:pPr indent="0" lvl="0" marL="0" marR="0" rtl="0" algn="ctr">
                  <a:lnSpc>
                    <a:spcPct val="130388"/>
                  </a:lnSpc>
                  <a:spcBef>
                    <a:spcPts val="0"/>
                  </a:spcBef>
                  <a:spcAft>
                    <a:spcPts val="0"/>
                  </a:spcAft>
                  <a:buNone/>
                </a:pPr>
                <a:r>
                  <a:rPr b="1" lang="en-US" sz="1800">
                    <a:solidFill>
                      <a:schemeClr val="lt1"/>
                    </a:solidFill>
                    <a:latin typeface="Open Sans"/>
                    <a:ea typeface="Open Sans"/>
                    <a:cs typeface="Open Sans"/>
                    <a:sym typeface="Open Sans"/>
                  </a:rPr>
                  <a:t>Warburton, Darren E.R., Bredin, Shannon S.D. 2017</a:t>
                </a:r>
                <a:endParaRPr/>
              </a:p>
            </p:txBody>
          </p:sp>
        </p:grpSp>
        <p:sp>
          <p:nvSpPr>
            <p:cNvPr id="239" name="Google Shape;239;p7"/>
            <p:cNvSpPr txBox="1"/>
            <p:nvPr/>
          </p:nvSpPr>
          <p:spPr>
            <a:xfrm>
              <a:off x="13613186" y="7854276"/>
              <a:ext cx="2077473" cy="385683"/>
            </a:xfrm>
            <a:prstGeom prst="rect">
              <a:avLst/>
            </a:prstGeom>
            <a:noFill/>
            <a:ln>
              <a:noFill/>
            </a:ln>
          </p:spPr>
          <p:txBody>
            <a:bodyPr anchorCtr="0" anchor="t" bIns="45700" lIns="91425" spcFirstLastPara="1" rIns="91425" wrap="square" tIns="45700">
              <a:spAutoFit/>
            </a:bodyPr>
            <a:lstStyle/>
            <a:p>
              <a:pPr indent="0" lvl="0" marL="0" marR="0" rtl="0" algn="l">
                <a:lnSpc>
                  <a:spcPct val="130388"/>
                </a:lnSpc>
                <a:spcBef>
                  <a:spcPts val="0"/>
                </a:spcBef>
                <a:spcAft>
                  <a:spcPts val="0"/>
                </a:spcAft>
                <a:buNone/>
              </a:pPr>
              <a:r>
                <a:rPr b="1" lang="en-US" sz="1800">
                  <a:solidFill>
                    <a:schemeClr val="lt1"/>
                  </a:solidFill>
                  <a:latin typeface="Open Sans"/>
                  <a:ea typeface="Open Sans"/>
                  <a:cs typeface="Open Sans"/>
                  <a:sym typeface="Open Sans"/>
                </a:rPr>
                <a:t>KEY REFERENCES</a:t>
              </a:r>
              <a:endParaRPr b="1" sz="1800">
                <a:solidFill>
                  <a:schemeClr val="lt1"/>
                </a:solidFill>
                <a:latin typeface="Open Sans"/>
                <a:ea typeface="Open Sans"/>
                <a:cs typeface="Open Sans"/>
                <a:sym typeface="Open Sans"/>
              </a:endParaRPr>
            </a:p>
          </p:txBody>
        </p:sp>
      </p:grpSp>
      <p:sp>
        <p:nvSpPr>
          <p:cNvPr id="240" name="Google Shape;240;p7"/>
          <p:cNvSpPr/>
          <p:nvPr/>
        </p:nvSpPr>
        <p:spPr>
          <a:xfrm>
            <a:off x="3160729" y="9315847"/>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244" name="Shape 244"/>
        <p:cNvGrpSpPr/>
        <p:nvPr/>
      </p:nvGrpSpPr>
      <p:grpSpPr>
        <a:xfrm>
          <a:off x="0" y="0"/>
          <a:ext cx="0" cy="0"/>
          <a:chOff x="0" y="0"/>
          <a:chExt cx="0" cy="0"/>
        </a:xfrm>
      </p:grpSpPr>
      <p:sp>
        <p:nvSpPr>
          <p:cNvPr id="245" name="Google Shape;245;p8"/>
          <p:cNvSpPr/>
          <p:nvPr/>
        </p:nvSpPr>
        <p:spPr>
          <a:xfrm>
            <a:off x="14503992" y="6477000"/>
            <a:ext cx="7099750" cy="5143500"/>
          </a:xfrm>
          <a:custGeom>
            <a:rect b="b" l="l" r="r" t="t"/>
            <a:pathLst>
              <a:path extrusionOk="0" h="1739900" w="2401644">
                <a:moveTo>
                  <a:pt x="0" y="0"/>
                </a:moveTo>
                <a:lnTo>
                  <a:pt x="2401644" y="0"/>
                </a:lnTo>
                <a:lnTo>
                  <a:pt x="2401644" y="1739900"/>
                </a:lnTo>
                <a:lnTo>
                  <a:pt x="0" y="1739900"/>
                </a:lnTo>
                <a:close/>
              </a:path>
            </a:pathLst>
          </a:custGeom>
          <a:solidFill>
            <a:srgbClr val="74BE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8"/>
          <p:cNvSpPr/>
          <p:nvPr/>
        </p:nvSpPr>
        <p:spPr>
          <a:xfrm flipH="1">
            <a:off x="11473740" y="5707511"/>
            <a:ext cx="6052269" cy="4236588"/>
          </a:xfrm>
          <a:custGeom>
            <a:rect b="b" l="l" r="r" t="t"/>
            <a:pathLst>
              <a:path extrusionOk="0" h="4445000" w="6350000">
                <a:moveTo>
                  <a:pt x="0" y="2222500"/>
                </a:moveTo>
                <a:cubicBezTo>
                  <a:pt x="0" y="3449320"/>
                  <a:pt x="995680" y="4445000"/>
                  <a:pt x="2222500" y="4445000"/>
                </a:cubicBezTo>
                <a:lnTo>
                  <a:pt x="4127500" y="4445000"/>
                </a:lnTo>
                <a:cubicBezTo>
                  <a:pt x="5354320" y="4445000"/>
                  <a:pt x="6350000" y="3449320"/>
                  <a:pt x="6350000" y="2222500"/>
                </a:cubicBezTo>
                <a:cubicBezTo>
                  <a:pt x="6350000" y="995680"/>
                  <a:pt x="5354320" y="0"/>
                  <a:pt x="4127500" y="0"/>
                </a:cubicBezTo>
                <a:lnTo>
                  <a:pt x="2222500" y="0"/>
                </a:lnTo>
                <a:cubicBezTo>
                  <a:pt x="995680" y="0"/>
                  <a:pt x="0" y="995680"/>
                  <a:pt x="0" y="2222500"/>
                </a:cubicBezTo>
                <a:close/>
              </a:path>
            </a:pathLst>
          </a:custGeom>
          <a:blipFill rotWithShape="1">
            <a:blip r:embed="rId3">
              <a:alphaModFix/>
            </a:blip>
            <a:stretch>
              <a:fillRect b="-16360" l="-23096" r="-26995" t="-2648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8"/>
          <p:cNvSpPr/>
          <p:nvPr/>
        </p:nvSpPr>
        <p:spPr>
          <a:xfrm>
            <a:off x="17181038" y="316230"/>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8"/>
          <p:cNvSpPr/>
          <p:nvPr/>
        </p:nvSpPr>
        <p:spPr>
          <a:xfrm>
            <a:off x="13540241" y="8657410"/>
            <a:ext cx="4747759" cy="1477740"/>
          </a:xfrm>
          <a:custGeom>
            <a:rect b="b" l="l" r="r" t="t"/>
            <a:pathLst>
              <a:path extrusionOk="0" h="1477740" w="4747759">
                <a:moveTo>
                  <a:pt x="0" y="0"/>
                </a:moveTo>
                <a:lnTo>
                  <a:pt x="4747759" y="0"/>
                </a:lnTo>
                <a:lnTo>
                  <a:pt x="4747759" y="1477740"/>
                </a:lnTo>
                <a:lnTo>
                  <a:pt x="0" y="14777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8"/>
          <p:cNvSpPr/>
          <p:nvPr/>
        </p:nvSpPr>
        <p:spPr>
          <a:xfrm>
            <a:off x="16664913" y="6196652"/>
            <a:ext cx="2084233" cy="2427054"/>
          </a:xfrm>
          <a:custGeom>
            <a:rect b="b" l="l" r="r" t="t"/>
            <a:pathLst>
              <a:path extrusionOk="0" h="2427054" w="2084233">
                <a:moveTo>
                  <a:pt x="0" y="0"/>
                </a:moveTo>
                <a:lnTo>
                  <a:pt x="2084233" y="0"/>
                </a:lnTo>
                <a:lnTo>
                  <a:pt x="2084233" y="2427054"/>
                </a:lnTo>
                <a:lnTo>
                  <a:pt x="0" y="242705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8"/>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8"/>
          <p:cNvSpPr txBox="1"/>
          <p:nvPr/>
        </p:nvSpPr>
        <p:spPr>
          <a:xfrm>
            <a:off x="5562600" y="271821"/>
            <a:ext cx="10541713" cy="195887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lang="en-US" sz="6000">
                <a:solidFill>
                  <a:srgbClr val="FFFFFF"/>
                </a:solidFill>
                <a:latin typeface="Nunito Sans Black"/>
                <a:ea typeface="Nunito Sans Black"/>
                <a:cs typeface="Nunito Sans Black"/>
                <a:sym typeface="Nunito Sans Black"/>
              </a:rPr>
              <a:t>Health &amp; Wellness Benefits of </a:t>
            </a:r>
            <a:r>
              <a:rPr lang="en-US" sz="6000">
                <a:solidFill>
                  <a:srgbClr val="0F243E"/>
                </a:solidFill>
                <a:latin typeface="Nunito Sans Black"/>
                <a:ea typeface="Nunito Sans Black"/>
                <a:cs typeface="Nunito Sans Black"/>
                <a:sym typeface="Nunito Sans Black"/>
              </a:rPr>
              <a:t>Youth Sports</a:t>
            </a:r>
            <a:endParaRPr/>
          </a:p>
        </p:txBody>
      </p:sp>
      <p:sp>
        <p:nvSpPr>
          <p:cNvPr id="252" name="Google Shape;252;p8"/>
          <p:cNvSpPr/>
          <p:nvPr/>
        </p:nvSpPr>
        <p:spPr>
          <a:xfrm>
            <a:off x="13944600" y="4785718"/>
            <a:ext cx="665001" cy="662582"/>
          </a:xfrm>
          <a:custGeom>
            <a:rect b="b" l="l" r="r" t="t"/>
            <a:pathLst>
              <a:path extrusionOk="0" h="662582" w="665001">
                <a:moveTo>
                  <a:pt x="0" y="0"/>
                </a:moveTo>
                <a:lnTo>
                  <a:pt x="665001" y="0"/>
                </a:lnTo>
                <a:lnTo>
                  <a:pt x="665001" y="662582"/>
                </a:lnTo>
                <a:lnTo>
                  <a:pt x="0" y="66258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8"/>
          <p:cNvSpPr/>
          <p:nvPr/>
        </p:nvSpPr>
        <p:spPr>
          <a:xfrm>
            <a:off x="14782800" y="1529631"/>
            <a:ext cx="4236588" cy="6052269"/>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rotWithShape="1">
            <a:blip r:embed="rId9">
              <a:alphaModFix/>
            </a:blip>
            <a:stretch>
              <a:fillRect b="0" l="-57208" r="-5720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8"/>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8"/>
          <p:cNvSpPr txBox="1"/>
          <p:nvPr/>
        </p:nvSpPr>
        <p:spPr>
          <a:xfrm>
            <a:off x="285081" y="3381033"/>
            <a:ext cx="5678917" cy="4458978"/>
          </a:xfrm>
          <a:prstGeom prst="rect">
            <a:avLst/>
          </a:prstGeom>
          <a:noFill/>
          <a:ln>
            <a:noFill/>
          </a:ln>
        </p:spPr>
        <p:txBody>
          <a:bodyPr anchorCtr="0" anchor="t" bIns="0" lIns="0" spcFirstLastPara="1" rIns="0" wrap="square" tIns="0">
            <a:spAutoFit/>
          </a:bodyPr>
          <a:lstStyle/>
          <a:p>
            <a:pPr indent="-269876" lvl="1" marL="539751" marR="0" rtl="0" algn="l">
              <a:lnSpc>
                <a:spcPct val="140000"/>
              </a:lnSpc>
              <a:spcBef>
                <a:spcPts val="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Physical fitness</a:t>
            </a:r>
            <a:endParaRPr/>
          </a:p>
          <a:p>
            <a:pPr indent="-269876" lvl="1" marL="539751" marR="0" rtl="0" algn="l">
              <a:lnSpc>
                <a:spcPct val="140000"/>
              </a:lnSpc>
              <a:spcBef>
                <a:spcPts val="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Teamwork &amp; social skills</a:t>
            </a:r>
            <a:endParaRPr/>
          </a:p>
          <a:p>
            <a:pPr indent="-269876" lvl="1" marL="539751" marR="0" rtl="0" algn="l">
              <a:lnSpc>
                <a:spcPct val="140000"/>
              </a:lnSpc>
              <a:spcBef>
                <a:spcPts val="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Discipline &amp; time management</a:t>
            </a:r>
            <a:endParaRPr/>
          </a:p>
          <a:p>
            <a:pPr indent="-269876" lvl="1" marL="539751" marR="0" rtl="0" algn="l">
              <a:lnSpc>
                <a:spcPct val="140000"/>
              </a:lnSpc>
              <a:spcBef>
                <a:spcPts val="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Resilience &amp; perseverance</a:t>
            </a:r>
            <a:endParaRPr/>
          </a:p>
          <a:p>
            <a:pPr indent="-269876" lvl="1" marL="539751" marR="0" rtl="0" algn="l">
              <a:lnSpc>
                <a:spcPct val="140000"/>
              </a:lnSpc>
              <a:spcBef>
                <a:spcPts val="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Healthy lifestyle habits</a:t>
            </a:r>
            <a:endParaRPr/>
          </a:p>
          <a:p>
            <a:pPr indent="-269876" lvl="1" marL="539751" marR="0" rtl="0" algn="l">
              <a:lnSpc>
                <a:spcPct val="140000"/>
              </a:lnSpc>
              <a:spcBef>
                <a:spcPts val="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Leadership skills</a:t>
            </a:r>
            <a:endParaRPr/>
          </a:p>
          <a:p>
            <a:pPr indent="-269876" lvl="1" marL="539751" marR="0" rtl="0" algn="l">
              <a:lnSpc>
                <a:spcPct val="140000"/>
              </a:lnSpc>
              <a:spcBef>
                <a:spcPts val="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Emotional regulation</a:t>
            </a:r>
            <a:endParaRPr/>
          </a:p>
          <a:p>
            <a:pPr indent="-269876" lvl="1" marL="539751" marR="0" rtl="0" algn="l">
              <a:lnSpc>
                <a:spcPct val="140000"/>
              </a:lnSpc>
              <a:spcBef>
                <a:spcPts val="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Lifetime leisure time physical activity enjoyment</a:t>
            </a:r>
            <a:endParaRPr/>
          </a:p>
          <a:p>
            <a:pPr indent="-269876" lvl="1" marL="539751" marR="0" rtl="0" algn="l">
              <a:lnSpc>
                <a:spcPct val="140000"/>
              </a:lnSpc>
              <a:spcBef>
                <a:spcPts val="0"/>
              </a:spcBef>
              <a:spcAft>
                <a:spcPts val="0"/>
              </a:spcAft>
              <a:buClr>
                <a:schemeClr val="lt1"/>
              </a:buClr>
              <a:buSzPts val="2500"/>
              <a:buFont typeface="Arial"/>
              <a:buChar char="•"/>
            </a:pPr>
            <a:r>
              <a:rPr b="1" i="0" lang="en-US" sz="2500" u="none" cap="none" strike="noStrike">
                <a:solidFill>
                  <a:schemeClr val="lt1"/>
                </a:solidFill>
                <a:latin typeface="Open Sans"/>
                <a:ea typeface="Open Sans"/>
                <a:cs typeface="Open Sans"/>
                <a:sym typeface="Open Sans"/>
              </a:rPr>
              <a:t>Academic performance</a:t>
            </a:r>
            <a:endParaRPr/>
          </a:p>
        </p:txBody>
      </p:sp>
      <p:sp>
        <p:nvSpPr>
          <p:cNvPr id="256" name="Google Shape;256;p8"/>
          <p:cNvSpPr txBox="1"/>
          <p:nvPr/>
        </p:nvSpPr>
        <p:spPr>
          <a:xfrm>
            <a:off x="6227449" y="3410044"/>
            <a:ext cx="7779329" cy="4010072"/>
          </a:xfrm>
          <a:prstGeom prst="rect">
            <a:avLst/>
          </a:prstGeom>
          <a:noFill/>
          <a:ln>
            <a:noFill/>
          </a:ln>
        </p:spPr>
        <p:txBody>
          <a:bodyPr anchorCtr="0" anchor="t" bIns="0" lIns="0" spcFirstLastPara="1" rIns="0" wrap="square" tIns="0">
            <a:spAutoFit/>
          </a:bodyPr>
          <a:lstStyle/>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Social cohesion &amp; community engagement</a:t>
            </a:r>
            <a:endParaRPr/>
          </a:p>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Community pride</a:t>
            </a:r>
            <a:endParaRPr/>
          </a:p>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Community safety &amp; reduced delinquency</a:t>
            </a:r>
            <a:endParaRPr/>
          </a:p>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Facilities &amp; infrastructure improvement</a:t>
            </a:r>
            <a:endParaRPr/>
          </a:p>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Healthier population</a:t>
            </a:r>
            <a:endParaRPr/>
          </a:p>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Education &amp; skill development</a:t>
            </a:r>
            <a:endParaRPr/>
          </a:p>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Economic impact</a:t>
            </a:r>
            <a:endParaRPr/>
          </a:p>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Cultural diversity &amp; inclusion</a:t>
            </a:r>
            <a:endParaRPr/>
          </a:p>
          <a:p>
            <a:pPr indent="-269873" lvl="1" marL="539748" marR="0" rtl="0" algn="l">
              <a:lnSpc>
                <a:spcPct val="140016"/>
              </a:lnSpc>
              <a:spcBef>
                <a:spcPts val="0"/>
              </a:spcBef>
              <a:spcAft>
                <a:spcPts val="0"/>
              </a:spcAft>
              <a:buClr>
                <a:schemeClr val="lt1"/>
              </a:buClr>
              <a:buSzPts val="2499"/>
              <a:buFont typeface="Arial"/>
              <a:buChar char="•"/>
            </a:pPr>
            <a:r>
              <a:rPr b="1" i="0" lang="en-US" sz="2499" u="none" cap="none" strike="noStrike">
                <a:solidFill>
                  <a:schemeClr val="lt1"/>
                </a:solidFill>
                <a:latin typeface="Open Sans"/>
                <a:ea typeface="Open Sans"/>
                <a:cs typeface="Open Sans"/>
                <a:sym typeface="Open Sans"/>
              </a:rPr>
              <a:t>Community volunteerism</a:t>
            </a:r>
            <a:endParaRPr/>
          </a:p>
        </p:txBody>
      </p:sp>
      <p:grpSp>
        <p:nvGrpSpPr>
          <p:cNvPr id="257" name="Google Shape;257;p8"/>
          <p:cNvGrpSpPr/>
          <p:nvPr/>
        </p:nvGrpSpPr>
        <p:grpSpPr>
          <a:xfrm>
            <a:off x="285081" y="8686779"/>
            <a:ext cx="4361436" cy="1333521"/>
            <a:chOff x="478435" y="8670845"/>
            <a:chExt cx="4361436" cy="1333521"/>
          </a:xfrm>
        </p:grpSpPr>
        <p:grpSp>
          <p:nvGrpSpPr>
            <p:cNvPr id="258" name="Google Shape;258;p8"/>
            <p:cNvGrpSpPr/>
            <p:nvPr/>
          </p:nvGrpSpPr>
          <p:grpSpPr>
            <a:xfrm>
              <a:off x="478435" y="9071869"/>
              <a:ext cx="4361436" cy="932497"/>
              <a:chOff x="270433" y="9073473"/>
              <a:chExt cx="4361436" cy="932497"/>
            </a:xfrm>
          </p:grpSpPr>
          <p:sp>
            <p:nvSpPr>
              <p:cNvPr id="259" name="Google Shape;259;p8"/>
              <p:cNvSpPr/>
              <p:nvPr/>
            </p:nvSpPr>
            <p:spPr>
              <a:xfrm>
                <a:off x="270433" y="9073473"/>
                <a:ext cx="4361436" cy="932497"/>
              </a:xfrm>
              <a:custGeom>
                <a:rect b="b" l="l" r="r" t="t"/>
                <a:pathLst>
                  <a:path extrusionOk="0" h="790212" w="5380011">
                    <a:moveTo>
                      <a:pt x="5255551" y="790212"/>
                    </a:moveTo>
                    <a:lnTo>
                      <a:pt x="124460" y="790212"/>
                    </a:lnTo>
                    <a:cubicBezTo>
                      <a:pt x="55880" y="790212"/>
                      <a:pt x="0" y="734332"/>
                      <a:pt x="0" y="665752"/>
                    </a:cubicBezTo>
                    <a:lnTo>
                      <a:pt x="0" y="124460"/>
                    </a:lnTo>
                    <a:cubicBezTo>
                      <a:pt x="0" y="55880"/>
                      <a:pt x="55880" y="0"/>
                      <a:pt x="124460" y="0"/>
                    </a:cubicBezTo>
                    <a:lnTo>
                      <a:pt x="5255551" y="0"/>
                    </a:lnTo>
                    <a:cubicBezTo>
                      <a:pt x="5324131" y="0"/>
                      <a:pt x="5380011" y="55880"/>
                      <a:pt x="5380011" y="124460"/>
                    </a:cubicBezTo>
                    <a:lnTo>
                      <a:pt x="5380011" y="665752"/>
                    </a:lnTo>
                    <a:cubicBezTo>
                      <a:pt x="5380011" y="734332"/>
                      <a:pt x="5324131" y="790212"/>
                      <a:pt x="5255551" y="790212"/>
                    </a:cubicBez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8"/>
              <p:cNvSpPr txBox="1"/>
              <p:nvPr/>
            </p:nvSpPr>
            <p:spPr>
              <a:xfrm>
                <a:off x="422556" y="9206677"/>
                <a:ext cx="4005431" cy="620619"/>
              </a:xfrm>
              <a:prstGeom prst="rect">
                <a:avLst/>
              </a:prstGeom>
              <a:solidFill>
                <a:schemeClr val="dk2"/>
              </a:solid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1" lang="en-US" sz="1799">
                    <a:solidFill>
                      <a:schemeClr val="lt1"/>
                    </a:solidFill>
                    <a:latin typeface="Open Sans"/>
                    <a:ea typeface="Open Sans"/>
                    <a:cs typeface="Open Sans"/>
                    <a:sym typeface="Open Sans"/>
                  </a:rPr>
                  <a:t>Bruner et al. 2021, Howie et al. 2020,  Cronin &amp; Allen 2018</a:t>
                </a:r>
                <a:endParaRPr/>
              </a:p>
            </p:txBody>
          </p:sp>
        </p:grpSp>
        <p:sp>
          <p:nvSpPr>
            <p:cNvPr id="261" name="Google Shape;261;p8"/>
            <p:cNvSpPr txBox="1"/>
            <p:nvPr/>
          </p:nvSpPr>
          <p:spPr>
            <a:xfrm>
              <a:off x="508140" y="8670845"/>
              <a:ext cx="2077473" cy="385683"/>
            </a:xfrm>
            <a:prstGeom prst="rect">
              <a:avLst/>
            </a:prstGeom>
            <a:noFill/>
            <a:ln>
              <a:noFill/>
            </a:ln>
          </p:spPr>
          <p:txBody>
            <a:bodyPr anchorCtr="0" anchor="t" bIns="45700" lIns="91425" spcFirstLastPara="1" rIns="91425" wrap="square" tIns="45700">
              <a:spAutoFit/>
            </a:bodyPr>
            <a:lstStyle/>
            <a:p>
              <a:pPr indent="0" lvl="0" marL="0" marR="0" rtl="0" algn="l">
                <a:lnSpc>
                  <a:spcPct val="130388"/>
                </a:lnSpc>
                <a:spcBef>
                  <a:spcPts val="0"/>
                </a:spcBef>
                <a:spcAft>
                  <a:spcPts val="0"/>
                </a:spcAft>
                <a:buNone/>
              </a:pPr>
              <a:r>
                <a:rPr b="1" lang="en-US" sz="1800">
                  <a:solidFill>
                    <a:schemeClr val="lt1"/>
                  </a:solidFill>
                  <a:latin typeface="Open Sans"/>
                  <a:ea typeface="Open Sans"/>
                  <a:cs typeface="Open Sans"/>
                  <a:sym typeface="Open Sans"/>
                </a:rPr>
                <a:t>KEY REFERENCES</a:t>
              </a:r>
              <a:endParaRPr b="1" sz="1800">
                <a:solidFill>
                  <a:schemeClr val="lt1"/>
                </a:solidFill>
                <a:latin typeface="Open Sans"/>
                <a:ea typeface="Open Sans"/>
                <a:cs typeface="Open Sans"/>
                <a:sym typeface="Open Sans"/>
              </a:endParaRPr>
            </a:p>
          </p:txBody>
        </p:sp>
      </p:grpSp>
      <p:sp>
        <p:nvSpPr>
          <p:cNvPr id="262" name="Google Shape;262;p8"/>
          <p:cNvSpPr txBox="1"/>
          <p:nvPr/>
        </p:nvSpPr>
        <p:spPr>
          <a:xfrm>
            <a:off x="407616" y="2757953"/>
            <a:ext cx="5305984" cy="55399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3600">
                <a:solidFill>
                  <a:schemeClr val="lt1"/>
                </a:solidFill>
                <a:latin typeface="Arial"/>
                <a:ea typeface="Arial"/>
                <a:cs typeface="Arial"/>
                <a:sym typeface="Arial"/>
              </a:rPr>
              <a:t>INDIVIDUAL BENEFITS</a:t>
            </a:r>
            <a:endParaRPr/>
          </a:p>
        </p:txBody>
      </p:sp>
      <p:sp>
        <p:nvSpPr>
          <p:cNvPr id="263" name="Google Shape;263;p8"/>
          <p:cNvSpPr txBox="1"/>
          <p:nvPr/>
        </p:nvSpPr>
        <p:spPr>
          <a:xfrm>
            <a:off x="6365224" y="2757953"/>
            <a:ext cx="5305984" cy="55399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3600">
                <a:solidFill>
                  <a:schemeClr val="lt1"/>
                </a:solidFill>
                <a:latin typeface="Arial"/>
                <a:ea typeface="Arial"/>
                <a:cs typeface="Arial"/>
                <a:sym typeface="Arial"/>
              </a:rPr>
              <a:t>COMMUNITY BENEFITS</a:t>
            </a:r>
            <a:endParaRPr/>
          </a:p>
        </p:txBody>
      </p:sp>
      <p:sp>
        <p:nvSpPr>
          <p:cNvPr id="264" name="Google Shape;264;p8"/>
          <p:cNvSpPr/>
          <p:nvPr/>
        </p:nvSpPr>
        <p:spPr>
          <a:xfrm>
            <a:off x="5494138" y="7909093"/>
            <a:ext cx="6510728" cy="2079877"/>
          </a:xfrm>
          <a:custGeom>
            <a:rect b="b" l="l" r="r" t="t"/>
            <a:pathLst>
              <a:path extrusionOk="0" h="1801750" w="7807498">
                <a:moveTo>
                  <a:pt x="7683037" y="1801750"/>
                </a:moveTo>
                <a:lnTo>
                  <a:pt x="124460" y="1801750"/>
                </a:lnTo>
                <a:cubicBezTo>
                  <a:pt x="55880" y="1801750"/>
                  <a:pt x="0" y="1745870"/>
                  <a:pt x="0" y="1677290"/>
                </a:cubicBezTo>
                <a:lnTo>
                  <a:pt x="0" y="124460"/>
                </a:lnTo>
                <a:cubicBezTo>
                  <a:pt x="0" y="55880"/>
                  <a:pt x="55880" y="0"/>
                  <a:pt x="124460" y="0"/>
                </a:cubicBezTo>
                <a:lnTo>
                  <a:pt x="7683037" y="0"/>
                </a:lnTo>
                <a:cubicBezTo>
                  <a:pt x="7751618" y="0"/>
                  <a:pt x="7807498" y="55880"/>
                  <a:pt x="7807498" y="124460"/>
                </a:cubicBezTo>
                <a:lnTo>
                  <a:pt x="7807498" y="1677290"/>
                </a:lnTo>
                <a:cubicBezTo>
                  <a:pt x="7807498" y="1745870"/>
                  <a:pt x="7751618" y="1801750"/>
                  <a:pt x="7683037" y="1801750"/>
                </a:cubicBezTo>
                <a:close/>
              </a:path>
            </a:pathLst>
          </a:custGeom>
          <a:solidFill>
            <a:srgbClr val="17365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8"/>
          <p:cNvSpPr txBox="1"/>
          <p:nvPr/>
        </p:nvSpPr>
        <p:spPr>
          <a:xfrm>
            <a:off x="5814068" y="8140956"/>
            <a:ext cx="5870867" cy="147732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2400">
                <a:solidFill>
                  <a:schemeClr val="lt1"/>
                </a:solidFill>
                <a:latin typeface="Open Sans"/>
                <a:ea typeface="Open Sans"/>
                <a:cs typeface="Open Sans"/>
                <a:sym typeface="Open Sans"/>
              </a:rPr>
              <a:t>Through youth sports programming, Parks and Recreation agencies create positive, fun, &amp; productive leisure opportunities for young people.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1"/>
        </a:solidFill>
      </p:bgPr>
    </p:bg>
    <p:spTree>
      <p:nvGrpSpPr>
        <p:cNvPr id="269" name="Shape 269"/>
        <p:cNvGrpSpPr/>
        <p:nvPr/>
      </p:nvGrpSpPr>
      <p:grpSpPr>
        <a:xfrm>
          <a:off x="0" y="0"/>
          <a:ext cx="0" cy="0"/>
          <a:chOff x="0" y="0"/>
          <a:chExt cx="0" cy="0"/>
        </a:xfrm>
      </p:grpSpPr>
      <p:sp>
        <p:nvSpPr>
          <p:cNvPr id="270" name="Google Shape;270;p9"/>
          <p:cNvSpPr/>
          <p:nvPr/>
        </p:nvSpPr>
        <p:spPr>
          <a:xfrm>
            <a:off x="13362530" y="2235478"/>
            <a:ext cx="6894372" cy="6894372"/>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4BEC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nvGrpSpPr>
          <p:cNvPr id="271" name="Google Shape;271;p9"/>
          <p:cNvGrpSpPr/>
          <p:nvPr/>
        </p:nvGrpSpPr>
        <p:grpSpPr>
          <a:xfrm>
            <a:off x="-1168763" y="2834448"/>
            <a:ext cx="5933397" cy="5933397"/>
            <a:chOff x="0" y="0"/>
            <a:chExt cx="6350000" cy="6350000"/>
          </a:xfrm>
        </p:grpSpPr>
        <p:sp>
          <p:nvSpPr>
            <p:cNvPr id="272" name="Google Shape;272;p9"/>
            <p:cNvSpPr/>
            <p:nvPr/>
          </p:nvSpPr>
          <p:spPr>
            <a:xfrm>
              <a:off x="655320" y="655320"/>
              <a:ext cx="5039360" cy="5039360"/>
            </a:xfrm>
            <a:custGeom>
              <a:rect b="b" l="l" r="r" t="t"/>
              <a:pathLst>
                <a:path extrusionOk="0"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rotWithShape="1">
              <a:blip r:embed="rId3">
                <a:alphaModFix/>
              </a:blip>
              <a:stretch>
                <a:fillRect b="0" l="-25045" r="-2504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9"/>
            <p:cNvSpPr/>
            <p:nvPr/>
          </p:nvSpPr>
          <p:spPr>
            <a:xfrm>
              <a:off x="0" y="0"/>
              <a:ext cx="6350000" cy="6350000"/>
            </a:xfrm>
            <a:custGeom>
              <a:rect b="b" l="l" r="r" t="t"/>
              <a:pathLst>
                <a:path extrusionOk="0"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4" name="Google Shape;274;p9"/>
          <p:cNvSpPr/>
          <p:nvPr/>
        </p:nvSpPr>
        <p:spPr>
          <a:xfrm>
            <a:off x="17137843" y="8030336"/>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9"/>
          <p:cNvSpPr/>
          <p:nvPr/>
        </p:nvSpPr>
        <p:spPr>
          <a:xfrm>
            <a:off x="-97441" y="9133419"/>
            <a:ext cx="2471797" cy="769347"/>
          </a:xfrm>
          <a:custGeom>
            <a:rect b="b" l="l" r="r" t="t"/>
            <a:pathLst>
              <a:path extrusionOk="0" h="769347" w="2471797">
                <a:moveTo>
                  <a:pt x="0" y="0"/>
                </a:moveTo>
                <a:lnTo>
                  <a:pt x="2471798" y="0"/>
                </a:lnTo>
                <a:lnTo>
                  <a:pt x="2471798" y="769347"/>
                </a:lnTo>
                <a:lnTo>
                  <a:pt x="0" y="76934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9"/>
          <p:cNvSpPr/>
          <p:nvPr/>
        </p:nvSpPr>
        <p:spPr>
          <a:xfrm>
            <a:off x="16778512" y="227532"/>
            <a:ext cx="2010507" cy="2341202"/>
          </a:xfrm>
          <a:custGeom>
            <a:rect b="b" l="l" r="r" t="t"/>
            <a:pathLst>
              <a:path extrusionOk="0" h="2341202" w="2010507">
                <a:moveTo>
                  <a:pt x="0" y="0"/>
                </a:moveTo>
                <a:lnTo>
                  <a:pt x="2010507" y="0"/>
                </a:lnTo>
                <a:lnTo>
                  <a:pt x="2010507" y="2341202"/>
                </a:lnTo>
                <a:lnTo>
                  <a:pt x="0" y="234120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9"/>
          <p:cNvSpPr/>
          <p:nvPr/>
        </p:nvSpPr>
        <p:spPr>
          <a:xfrm>
            <a:off x="3500431" y="8577022"/>
            <a:ext cx="944505" cy="941070"/>
          </a:xfrm>
          <a:custGeom>
            <a:rect b="b" l="l" r="r" t="t"/>
            <a:pathLst>
              <a:path extrusionOk="0" h="941070" w="944505">
                <a:moveTo>
                  <a:pt x="0" y="0"/>
                </a:moveTo>
                <a:lnTo>
                  <a:pt x="944505" y="0"/>
                </a:lnTo>
                <a:lnTo>
                  <a:pt x="944505" y="941070"/>
                </a:lnTo>
                <a:lnTo>
                  <a:pt x="0" y="94107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9"/>
          <p:cNvSpPr/>
          <p:nvPr/>
        </p:nvSpPr>
        <p:spPr>
          <a:xfrm>
            <a:off x="-97441" y="6740"/>
            <a:ext cx="1644318" cy="1644318"/>
          </a:xfrm>
          <a:custGeom>
            <a:rect b="b" l="l" r="r" t="t"/>
            <a:pathLst>
              <a:path extrusionOk="0" h="1644318" w="1644318">
                <a:moveTo>
                  <a:pt x="0" y="0"/>
                </a:moveTo>
                <a:lnTo>
                  <a:pt x="1644319" y="0"/>
                </a:lnTo>
                <a:lnTo>
                  <a:pt x="1644319" y="1644318"/>
                </a:lnTo>
                <a:lnTo>
                  <a:pt x="0" y="164431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79" name="Google Shape;279;p9"/>
          <p:cNvGrpSpPr/>
          <p:nvPr/>
        </p:nvGrpSpPr>
        <p:grpSpPr>
          <a:xfrm>
            <a:off x="13681065" y="2065486"/>
            <a:ext cx="5933397" cy="5933397"/>
            <a:chOff x="0" y="0"/>
            <a:chExt cx="6350000" cy="6350000"/>
          </a:xfrm>
        </p:grpSpPr>
        <p:sp>
          <p:nvSpPr>
            <p:cNvPr id="280" name="Google Shape;280;p9"/>
            <p:cNvSpPr/>
            <p:nvPr/>
          </p:nvSpPr>
          <p:spPr>
            <a:xfrm>
              <a:off x="655320" y="655320"/>
              <a:ext cx="5039360" cy="5039360"/>
            </a:xfrm>
            <a:custGeom>
              <a:rect b="b" l="l" r="r" t="t"/>
              <a:pathLst>
                <a:path extrusionOk="0"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rotWithShape="1">
              <a:blip r:embed="rId9">
                <a:alphaModFix/>
              </a:blip>
              <a:stretch>
                <a:fillRect b="0" l="-40164" r="-964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9"/>
            <p:cNvSpPr/>
            <p:nvPr/>
          </p:nvSpPr>
          <p:spPr>
            <a:xfrm>
              <a:off x="0" y="0"/>
              <a:ext cx="6350000" cy="6350000"/>
            </a:xfrm>
            <a:custGeom>
              <a:rect b="b" l="l" r="r" t="t"/>
              <a:pathLst>
                <a:path extrusionOk="0"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2" name="Google Shape;282;p9"/>
          <p:cNvSpPr/>
          <p:nvPr/>
        </p:nvSpPr>
        <p:spPr>
          <a:xfrm>
            <a:off x="1546878" y="415383"/>
            <a:ext cx="3579940" cy="1024758"/>
          </a:xfrm>
          <a:custGeom>
            <a:rect b="b" l="l" r="r" t="t"/>
            <a:pathLst>
              <a:path extrusionOk="0" h="1024758" w="3579940">
                <a:moveTo>
                  <a:pt x="0" y="0"/>
                </a:moveTo>
                <a:lnTo>
                  <a:pt x="3579940" y="0"/>
                </a:lnTo>
                <a:lnTo>
                  <a:pt x="3579940" y="1024758"/>
                </a:lnTo>
                <a:lnTo>
                  <a:pt x="0" y="10247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9"/>
          <p:cNvSpPr txBox="1"/>
          <p:nvPr/>
        </p:nvSpPr>
        <p:spPr>
          <a:xfrm>
            <a:off x="5000763" y="404563"/>
            <a:ext cx="10210068" cy="249299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5400">
                <a:solidFill>
                  <a:schemeClr val="lt1"/>
                </a:solidFill>
                <a:latin typeface="Nunito Sans Black"/>
                <a:ea typeface="Nunito Sans Black"/>
                <a:cs typeface="Nunito Sans Black"/>
                <a:sym typeface="Nunito Sans Black"/>
              </a:rPr>
              <a:t>Health &amp; Wellness Benefits of </a:t>
            </a:r>
            <a:r>
              <a:rPr lang="en-US" sz="5400">
                <a:solidFill>
                  <a:srgbClr val="0F243E"/>
                </a:solidFill>
                <a:latin typeface="Nunito Sans Black"/>
                <a:ea typeface="Nunito Sans Black"/>
                <a:cs typeface="Nunito Sans Black"/>
                <a:sym typeface="Nunito Sans Black"/>
              </a:rPr>
              <a:t>Social Connection </a:t>
            </a:r>
            <a:r>
              <a:rPr lang="en-US" sz="5400">
                <a:solidFill>
                  <a:schemeClr val="lt1"/>
                </a:solidFill>
                <a:latin typeface="Nunito Sans Black"/>
                <a:ea typeface="Nunito Sans Black"/>
                <a:cs typeface="Nunito Sans Black"/>
                <a:sym typeface="Nunito Sans Black"/>
              </a:rPr>
              <a:t>for Aging Populations</a:t>
            </a:r>
            <a:endParaRPr/>
          </a:p>
        </p:txBody>
      </p:sp>
      <p:sp>
        <p:nvSpPr>
          <p:cNvPr id="284" name="Google Shape;284;p9"/>
          <p:cNvSpPr/>
          <p:nvPr/>
        </p:nvSpPr>
        <p:spPr>
          <a:xfrm>
            <a:off x="5029200" y="3306196"/>
            <a:ext cx="8092571" cy="3208905"/>
          </a:xfrm>
          <a:custGeom>
            <a:rect b="b" l="l" r="r" t="t"/>
            <a:pathLst>
              <a:path extrusionOk="0" h="1801750" w="7807498">
                <a:moveTo>
                  <a:pt x="7683037" y="1801750"/>
                </a:moveTo>
                <a:lnTo>
                  <a:pt x="124460" y="1801750"/>
                </a:lnTo>
                <a:cubicBezTo>
                  <a:pt x="55880" y="1801750"/>
                  <a:pt x="0" y="1745870"/>
                  <a:pt x="0" y="1677290"/>
                </a:cubicBezTo>
                <a:lnTo>
                  <a:pt x="0" y="124460"/>
                </a:lnTo>
                <a:cubicBezTo>
                  <a:pt x="0" y="55880"/>
                  <a:pt x="55880" y="0"/>
                  <a:pt x="124460" y="0"/>
                </a:cubicBezTo>
                <a:lnTo>
                  <a:pt x="7683037" y="0"/>
                </a:lnTo>
                <a:cubicBezTo>
                  <a:pt x="7751618" y="0"/>
                  <a:pt x="7807498" y="55880"/>
                  <a:pt x="7807498" y="124460"/>
                </a:cubicBezTo>
                <a:lnTo>
                  <a:pt x="7807498" y="1677290"/>
                </a:lnTo>
                <a:cubicBezTo>
                  <a:pt x="7807498" y="1745870"/>
                  <a:pt x="7751618" y="1801750"/>
                  <a:pt x="7683037" y="1801750"/>
                </a:cubicBezTo>
                <a:close/>
              </a:path>
            </a:pathLst>
          </a:custGeom>
          <a:solidFill>
            <a:srgbClr val="17365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85" name="Google Shape;285;p9"/>
          <p:cNvSpPr txBox="1"/>
          <p:nvPr/>
        </p:nvSpPr>
        <p:spPr>
          <a:xfrm>
            <a:off x="5438706" y="5032185"/>
            <a:ext cx="7147081" cy="110799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Parks and recreation agencies combat social isolation and its related health effects by creating opportunities for:</a:t>
            </a:r>
            <a:endParaRPr/>
          </a:p>
        </p:txBody>
      </p:sp>
      <p:sp>
        <p:nvSpPr>
          <p:cNvPr id="286" name="Google Shape;286;p9"/>
          <p:cNvSpPr txBox="1"/>
          <p:nvPr/>
        </p:nvSpPr>
        <p:spPr>
          <a:xfrm>
            <a:off x="5530395" y="6742012"/>
            <a:ext cx="7901629" cy="3137975"/>
          </a:xfrm>
          <a:prstGeom prst="rect">
            <a:avLst/>
          </a:prstGeom>
          <a:noFill/>
          <a:ln>
            <a:noFill/>
          </a:ln>
        </p:spPr>
        <p:txBody>
          <a:bodyPr anchorCtr="0" anchor="t" bIns="0" lIns="0" spcFirstLastPara="1" rIns="0" wrap="square" tIns="0">
            <a:spAutoFit/>
          </a:bodyPr>
          <a:lstStyle/>
          <a:p>
            <a:pPr indent="-228688" lvl="1" marL="457377" marR="0" rtl="0" algn="l">
              <a:lnSpc>
                <a:spcPct val="123541"/>
              </a:lnSpc>
              <a:spcBef>
                <a:spcPts val="0"/>
              </a:spcBef>
              <a:spcAft>
                <a:spcPts val="0"/>
              </a:spcAft>
              <a:buClr>
                <a:schemeClr val="lt1"/>
              </a:buClr>
              <a:buSzPts val="2400"/>
              <a:buFont typeface="Arial"/>
              <a:buChar char="•"/>
            </a:pPr>
            <a:r>
              <a:rPr b="1" i="0" lang="en-US" sz="2400" u="none" cap="none" strike="noStrike">
                <a:solidFill>
                  <a:schemeClr val="lt1"/>
                </a:solidFill>
                <a:latin typeface="Open Sans"/>
                <a:ea typeface="Open Sans"/>
                <a:cs typeface="Open Sans"/>
                <a:sym typeface="Open Sans"/>
              </a:rPr>
              <a:t>Meaningful engagement</a:t>
            </a:r>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none" cap="none" strike="noStrike">
                <a:solidFill>
                  <a:schemeClr val="lt1"/>
                </a:solidFill>
                <a:latin typeface="Open Sans"/>
                <a:ea typeface="Open Sans"/>
                <a:cs typeface="Open Sans"/>
                <a:sym typeface="Open Sans"/>
              </a:rPr>
              <a:t>Shared activities involving increased movement</a:t>
            </a:r>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none" cap="none" strike="noStrike">
                <a:solidFill>
                  <a:schemeClr val="lt1"/>
                </a:solidFill>
                <a:latin typeface="Open Sans"/>
                <a:ea typeface="Open Sans"/>
                <a:cs typeface="Open Sans"/>
                <a:sym typeface="Open Sans"/>
              </a:rPr>
              <a:t>Connection in greenspace</a:t>
            </a:r>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none" cap="none" strike="noStrike">
                <a:solidFill>
                  <a:schemeClr val="lt1"/>
                </a:solidFill>
                <a:latin typeface="Open Sans"/>
                <a:ea typeface="Open Sans"/>
                <a:cs typeface="Open Sans"/>
                <a:sym typeface="Open Sans"/>
              </a:rPr>
              <a:t>Peer support &amp; empowerment</a:t>
            </a:r>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none" cap="none" strike="noStrike">
                <a:solidFill>
                  <a:schemeClr val="lt1"/>
                </a:solidFill>
                <a:latin typeface="Open Sans"/>
                <a:ea typeface="Open Sans"/>
                <a:cs typeface="Open Sans"/>
                <a:sym typeface="Open Sans"/>
              </a:rPr>
              <a:t>Technology integration</a:t>
            </a:r>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none" cap="none" strike="noStrike">
                <a:solidFill>
                  <a:schemeClr val="lt1"/>
                </a:solidFill>
                <a:latin typeface="Open Sans"/>
                <a:ea typeface="Open Sans"/>
                <a:cs typeface="Open Sans"/>
                <a:sym typeface="Open Sans"/>
              </a:rPr>
              <a:t>Structured socialization</a:t>
            </a:r>
            <a:endParaRPr/>
          </a:p>
          <a:p>
            <a:pPr indent="-228688" lvl="1" marL="457377" marR="0" rtl="0" algn="l">
              <a:lnSpc>
                <a:spcPct val="123541"/>
              </a:lnSpc>
              <a:spcBef>
                <a:spcPts val="600"/>
              </a:spcBef>
              <a:spcAft>
                <a:spcPts val="0"/>
              </a:spcAft>
              <a:buClr>
                <a:schemeClr val="lt1"/>
              </a:buClr>
              <a:buSzPts val="2400"/>
              <a:buFont typeface="Arial"/>
              <a:buChar char="•"/>
            </a:pPr>
            <a:r>
              <a:rPr b="1" i="0" lang="en-US" sz="2400" u="none" cap="none" strike="noStrike">
                <a:solidFill>
                  <a:schemeClr val="lt1"/>
                </a:solidFill>
                <a:latin typeface="Open Sans"/>
                <a:ea typeface="Open Sans"/>
                <a:cs typeface="Open Sans"/>
                <a:sym typeface="Open Sans"/>
              </a:rPr>
              <a:t>Intergenerational connections</a:t>
            </a:r>
            <a:endParaRPr/>
          </a:p>
        </p:txBody>
      </p:sp>
      <p:sp>
        <p:nvSpPr>
          <p:cNvPr id="287" name="Google Shape;287;p9"/>
          <p:cNvSpPr txBox="1"/>
          <p:nvPr/>
        </p:nvSpPr>
        <p:spPr>
          <a:xfrm>
            <a:off x="5439998" y="3541574"/>
            <a:ext cx="7400176" cy="1115690"/>
          </a:xfrm>
          <a:prstGeom prst="rect">
            <a:avLst/>
          </a:prstGeom>
          <a:noFill/>
          <a:ln>
            <a:noFill/>
          </a:ln>
        </p:spPr>
        <p:txBody>
          <a:bodyPr anchorCtr="0" anchor="t" bIns="0" lIns="0" spcFirstLastPara="1" rIns="0" wrap="square" tIns="0">
            <a:spAutoFit/>
          </a:bodyPr>
          <a:lstStyle/>
          <a:p>
            <a:pPr indent="0" lvl="0" marL="0" marR="0" rtl="0" algn="l">
              <a:lnSpc>
                <a:spcPct val="102214"/>
              </a:lnSpc>
              <a:spcBef>
                <a:spcPts val="0"/>
              </a:spcBef>
              <a:spcAft>
                <a:spcPts val="0"/>
              </a:spcAft>
              <a:buNone/>
            </a:pPr>
            <a:r>
              <a:rPr b="1" lang="en-US" sz="2800">
                <a:solidFill>
                  <a:schemeClr val="lt1"/>
                </a:solidFill>
                <a:latin typeface="Open Sans"/>
                <a:ea typeface="Open Sans"/>
                <a:cs typeface="Open Sans"/>
                <a:sym typeface="Open Sans"/>
              </a:rPr>
              <a:t>Social isolation affects a significant portion of the older adult population and is a serious health concern.</a:t>
            </a:r>
            <a:endParaRPr/>
          </a:p>
        </p:txBody>
      </p:sp>
      <p:grpSp>
        <p:nvGrpSpPr>
          <p:cNvPr id="288" name="Google Shape;288;p9"/>
          <p:cNvGrpSpPr/>
          <p:nvPr/>
        </p:nvGrpSpPr>
        <p:grpSpPr>
          <a:xfrm>
            <a:off x="13152073" y="8722234"/>
            <a:ext cx="4791860" cy="1262784"/>
            <a:chOff x="13281127" y="8599601"/>
            <a:chExt cx="4791860" cy="1262784"/>
          </a:xfrm>
        </p:grpSpPr>
        <p:grpSp>
          <p:nvGrpSpPr>
            <p:cNvPr id="289" name="Google Shape;289;p9"/>
            <p:cNvGrpSpPr/>
            <p:nvPr/>
          </p:nvGrpSpPr>
          <p:grpSpPr>
            <a:xfrm>
              <a:off x="13281127" y="8967683"/>
              <a:ext cx="4791860" cy="894702"/>
              <a:chOff x="-182539" y="9188554"/>
              <a:chExt cx="4791860" cy="894702"/>
            </a:xfrm>
          </p:grpSpPr>
          <p:sp>
            <p:nvSpPr>
              <p:cNvPr id="290" name="Google Shape;290;p9"/>
              <p:cNvSpPr/>
              <p:nvPr/>
            </p:nvSpPr>
            <p:spPr>
              <a:xfrm>
                <a:off x="-182539" y="9188554"/>
                <a:ext cx="4791860" cy="894702"/>
              </a:xfrm>
              <a:custGeom>
                <a:rect b="b" l="l" r="r" t="t"/>
                <a:pathLst>
                  <a:path extrusionOk="0" h="790212" w="3920487">
                    <a:moveTo>
                      <a:pt x="3796026" y="790212"/>
                    </a:moveTo>
                    <a:lnTo>
                      <a:pt x="124460" y="790212"/>
                    </a:lnTo>
                    <a:cubicBezTo>
                      <a:pt x="55880" y="790212"/>
                      <a:pt x="0" y="734332"/>
                      <a:pt x="0" y="665752"/>
                    </a:cubicBezTo>
                    <a:lnTo>
                      <a:pt x="0" y="124460"/>
                    </a:lnTo>
                    <a:cubicBezTo>
                      <a:pt x="0" y="55880"/>
                      <a:pt x="55880" y="0"/>
                      <a:pt x="124460" y="0"/>
                    </a:cubicBezTo>
                    <a:lnTo>
                      <a:pt x="3796026" y="0"/>
                    </a:lnTo>
                    <a:cubicBezTo>
                      <a:pt x="3864606" y="0"/>
                      <a:pt x="3920487" y="55880"/>
                      <a:pt x="3920487" y="124460"/>
                    </a:cubicBezTo>
                    <a:lnTo>
                      <a:pt x="3920487" y="665752"/>
                    </a:lnTo>
                    <a:cubicBezTo>
                      <a:pt x="3920487" y="734332"/>
                      <a:pt x="3864606" y="790212"/>
                      <a:pt x="3796026" y="790212"/>
                    </a:cubicBez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91" name="Google Shape;291;p9"/>
              <p:cNvSpPr txBox="1"/>
              <p:nvPr/>
            </p:nvSpPr>
            <p:spPr>
              <a:xfrm>
                <a:off x="-52466" y="9341543"/>
                <a:ext cx="4493614" cy="553357"/>
              </a:xfrm>
              <a:prstGeom prst="rect">
                <a:avLst/>
              </a:prstGeom>
              <a:solidFill>
                <a:schemeClr val="dk2"/>
              </a:solidFill>
              <a:ln>
                <a:noFill/>
              </a:ln>
            </p:spPr>
            <p:txBody>
              <a:bodyPr anchorCtr="0" anchor="t" bIns="0" lIns="0" spcFirstLastPara="1" rIns="0" wrap="square" tIns="0">
                <a:spAutoFit/>
              </a:bodyPr>
              <a:lstStyle/>
              <a:p>
                <a:pPr indent="0" lvl="0" marL="0" marR="0" rtl="0" algn="ctr">
                  <a:lnSpc>
                    <a:spcPct val="120055"/>
                  </a:lnSpc>
                  <a:spcBef>
                    <a:spcPts val="0"/>
                  </a:spcBef>
                  <a:spcAft>
                    <a:spcPts val="0"/>
                  </a:spcAft>
                  <a:buNone/>
                </a:pPr>
                <a:r>
                  <a:rPr b="1" lang="en-US" sz="1800">
                    <a:solidFill>
                      <a:schemeClr val="lt1"/>
                    </a:solidFill>
                    <a:latin typeface="Open Sans"/>
                    <a:ea typeface="Open Sans"/>
                    <a:cs typeface="Open Sans"/>
                    <a:sym typeface="Open Sans"/>
                  </a:rPr>
                  <a:t>Bustamante et al. 2022, Danielsen et al. 2021, Barragan 2021, Heckel et al. 2023</a:t>
                </a:r>
                <a:endParaRPr/>
              </a:p>
            </p:txBody>
          </p:sp>
        </p:grpSp>
        <p:sp>
          <p:nvSpPr>
            <p:cNvPr id="292" name="Google Shape;292;p9"/>
            <p:cNvSpPr txBox="1"/>
            <p:nvPr/>
          </p:nvSpPr>
          <p:spPr>
            <a:xfrm>
              <a:off x="13281127" y="8599601"/>
              <a:ext cx="2077473" cy="385683"/>
            </a:xfrm>
            <a:prstGeom prst="rect">
              <a:avLst/>
            </a:prstGeom>
            <a:noFill/>
            <a:ln>
              <a:noFill/>
            </a:ln>
          </p:spPr>
          <p:txBody>
            <a:bodyPr anchorCtr="0" anchor="t" bIns="45700" lIns="91425" spcFirstLastPara="1" rIns="91425" wrap="square" tIns="45700">
              <a:spAutoFit/>
            </a:bodyPr>
            <a:lstStyle/>
            <a:p>
              <a:pPr indent="0" lvl="0" marL="0" marR="0" rtl="0" algn="l">
                <a:lnSpc>
                  <a:spcPct val="130388"/>
                </a:lnSpc>
                <a:spcBef>
                  <a:spcPts val="0"/>
                </a:spcBef>
                <a:spcAft>
                  <a:spcPts val="0"/>
                </a:spcAft>
                <a:buNone/>
              </a:pPr>
              <a:r>
                <a:rPr b="1" lang="en-US" sz="1800">
                  <a:solidFill>
                    <a:schemeClr val="lt1"/>
                  </a:solidFill>
                  <a:latin typeface="Open Sans"/>
                  <a:ea typeface="Open Sans"/>
                  <a:cs typeface="Open Sans"/>
                  <a:sym typeface="Open Sans"/>
                </a:rPr>
                <a:t>KEY REFERENCES</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